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1"/>
  </p:notesMasterIdLst>
  <p:handoutMasterIdLst>
    <p:handoutMasterId r:id="rId22"/>
  </p:handoutMasterIdLst>
  <p:sldIdLst>
    <p:sldId id="256" r:id="rId2"/>
    <p:sldId id="300" r:id="rId3"/>
    <p:sldId id="316" r:id="rId4"/>
    <p:sldId id="317" r:id="rId5"/>
    <p:sldId id="319" r:id="rId6"/>
    <p:sldId id="336" r:id="rId7"/>
    <p:sldId id="320" r:id="rId8"/>
    <p:sldId id="321" r:id="rId9"/>
    <p:sldId id="324" r:id="rId10"/>
    <p:sldId id="325" r:id="rId11"/>
    <p:sldId id="326" r:id="rId12"/>
    <p:sldId id="327" r:id="rId13"/>
    <p:sldId id="330" r:id="rId14"/>
    <p:sldId id="331" r:id="rId15"/>
    <p:sldId id="332" r:id="rId16"/>
    <p:sldId id="333" r:id="rId17"/>
    <p:sldId id="334" r:id="rId18"/>
    <p:sldId id="335" r:id="rId19"/>
    <p:sldId id="337" r:id="rId20"/>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800"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800"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800"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800" b="1" kern="1200">
        <a:solidFill>
          <a:schemeClr val="tx1"/>
        </a:solidFill>
        <a:latin typeface="Arial" pitchFamily="34" charset="0"/>
        <a:ea typeface="+mn-ea"/>
        <a:cs typeface="Arial" pitchFamily="34" charset="0"/>
      </a:defRPr>
    </a:lvl5pPr>
    <a:lvl6pPr marL="2286000" algn="l" defTabSz="914400" rtl="0" eaLnBrk="1" latinLnBrk="0" hangingPunct="1">
      <a:defRPr sz="2800" b="1" kern="1200">
        <a:solidFill>
          <a:schemeClr val="tx1"/>
        </a:solidFill>
        <a:latin typeface="Arial" pitchFamily="34" charset="0"/>
        <a:ea typeface="+mn-ea"/>
        <a:cs typeface="Arial" pitchFamily="34" charset="0"/>
      </a:defRPr>
    </a:lvl6pPr>
    <a:lvl7pPr marL="2743200" algn="l" defTabSz="914400" rtl="0" eaLnBrk="1" latinLnBrk="0" hangingPunct="1">
      <a:defRPr sz="2800" b="1" kern="1200">
        <a:solidFill>
          <a:schemeClr val="tx1"/>
        </a:solidFill>
        <a:latin typeface="Arial" pitchFamily="34" charset="0"/>
        <a:ea typeface="+mn-ea"/>
        <a:cs typeface="Arial" pitchFamily="34" charset="0"/>
      </a:defRPr>
    </a:lvl7pPr>
    <a:lvl8pPr marL="3200400" algn="l" defTabSz="914400" rtl="0" eaLnBrk="1" latinLnBrk="0" hangingPunct="1">
      <a:defRPr sz="2800" b="1" kern="1200">
        <a:solidFill>
          <a:schemeClr val="tx1"/>
        </a:solidFill>
        <a:latin typeface="Arial" pitchFamily="34" charset="0"/>
        <a:ea typeface="+mn-ea"/>
        <a:cs typeface="Arial" pitchFamily="34" charset="0"/>
      </a:defRPr>
    </a:lvl8pPr>
    <a:lvl9pPr marL="3657600" algn="l" defTabSz="914400" rtl="0" eaLnBrk="1" latinLnBrk="0" hangingPunct="1">
      <a:defRPr sz="2800"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08"/>
    <a:srgbClr val="828200"/>
    <a:srgbClr val="FFFFFF"/>
    <a:srgbClr val="2E5C00"/>
    <a:srgbClr val="1F3E00"/>
    <a:srgbClr val="336600"/>
    <a:srgbClr val="580000"/>
    <a:srgbClr val="005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85864" autoAdjust="0"/>
  </p:normalViewPr>
  <p:slideViewPr>
    <p:cSldViewPr snapToGrid="0">
      <p:cViewPr varScale="1">
        <p:scale>
          <a:sx n="74" d="100"/>
          <a:sy n="74" d="100"/>
        </p:scale>
        <p:origin x="116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66"/>
    </p:cViewPr>
  </p:sorterViewPr>
  <p:notesViewPr>
    <p:cSldViewPr snapToGrid="0">
      <p:cViewPr>
        <p:scale>
          <a:sx n="75" d="100"/>
          <a:sy n="75" d="100"/>
        </p:scale>
        <p:origin x="2430" y="-48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Arial" charset="0"/>
                <a:cs typeface="+mn-cs"/>
              </a:defRPr>
            </a:lvl1pPr>
          </a:lstStyle>
          <a:p>
            <a:pPr>
              <a:defRPr/>
            </a:pPr>
            <a:endParaRPr lang="en-US" dirty="0"/>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Arial" charset="0"/>
                <a:cs typeface="+mn-cs"/>
              </a:defRPr>
            </a:lvl1pPr>
          </a:lstStyle>
          <a:p>
            <a:pPr>
              <a:defRPr/>
            </a:pPr>
            <a:endParaRPr lang="en-US" dirty="0"/>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Arial" charset="0"/>
                <a:cs typeface="+mn-cs"/>
              </a:defRPr>
            </a:lvl1pPr>
          </a:lstStyle>
          <a:p>
            <a:pPr>
              <a:defRPr/>
            </a:pPr>
            <a:endParaRPr lang="en-US" dirty="0"/>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Arial" charset="0"/>
                <a:cs typeface="+mn-cs"/>
              </a:defRPr>
            </a:lvl1pPr>
          </a:lstStyle>
          <a:p>
            <a:pPr>
              <a:defRPr/>
            </a:pPr>
            <a:fld id="{B0B4B98C-C8D3-431D-8C17-A0168243236A}" type="slidenum">
              <a:rPr lang="en-US"/>
              <a:pPr>
                <a:defRPr/>
              </a:pPr>
              <a:t>‹#›</a:t>
            </a:fld>
            <a:endParaRPr lang="en-US" dirty="0"/>
          </a:p>
        </p:txBody>
      </p:sp>
    </p:spTree>
    <p:extLst>
      <p:ext uri="{BB962C8B-B14F-4D97-AF65-F5344CB8AC3E}">
        <p14:creationId xmlns:p14="http://schemas.microsoft.com/office/powerpoint/2010/main" val="2845819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Arial" charset="0"/>
                <a:cs typeface="+mn-cs"/>
              </a:defRPr>
            </a:lvl1pPr>
          </a:lstStyle>
          <a:p>
            <a:pPr>
              <a:defRPr/>
            </a:pPr>
            <a:endParaRPr lang="en-US" dirty="0"/>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Arial" charset="0"/>
                <a:cs typeface="+mn-cs"/>
              </a:defRPr>
            </a:lvl1pPr>
          </a:lstStyle>
          <a:p>
            <a:pPr>
              <a:defRPr/>
            </a:pPr>
            <a:endParaRPr lang="en-US" dirty="0"/>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Arial" charset="0"/>
                <a:cs typeface="+mn-cs"/>
              </a:defRPr>
            </a:lvl1pPr>
          </a:lstStyle>
          <a:p>
            <a:pPr>
              <a:defRPr/>
            </a:pPr>
            <a:endParaRPr lang="en-US" dirty="0"/>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Arial" charset="0"/>
                <a:cs typeface="+mn-cs"/>
              </a:defRPr>
            </a:lvl1pPr>
          </a:lstStyle>
          <a:p>
            <a:pPr>
              <a:defRPr/>
            </a:pPr>
            <a:fld id="{84F78A3F-2814-4852-AE7F-B3B2E1F44480}" type="slidenum">
              <a:rPr lang="en-US"/>
              <a:pPr>
                <a:defRPr/>
              </a:pPr>
              <a:t>‹#›</a:t>
            </a:fld>
            <a:endParaRPr lang="en-US" dirty="0"/>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1"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412121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p:txBody>
          <a:bodyPr/>
          <a:lstStyle/>
          <a:p>
            <a:pPr>
              <a:defRPr/>
            </a:pPr>
            <a:fld id="{A7BFDED5-29BA-45B0-B463-B90199850AB5}" type="slidenum">
              <a:rPr lang="en-US" smtClean="0">
                <a:latin typeface="Arial" pitchFamily="34" charset="0"/>
              </a:rPr>
              <a:pPr>
                <a:defRPr/>
              </a:pPr>
              <a:t>1</a:t>
            </a:fld>
            <a:endParaRPr lang="en-US" dirty="0" smtClean="0">
              <a:latin typeface="Arial" pitchFamily="34" charset="0"/>
            </a:endParaRPr>
          </a:p>
        </p:txBody>
      </p:sp>
      <p:sp>
        <p:nvSpPr>
          <p:cNvPr id="37891" name="Rectangle 2"/>
          <p:cNvSpPr>
            <a:spLocks noGrp="1" noRot="1" noChangeAspect="1" noChangeArrowheads="1" noTextEdit="1"/>
          </p:cNvSpPr>
          <p:nvPr>
            <p:ph type="sldImg"/>
          </p:nvPr>
        </p:nvSpPr>
        <p:spPr>
          <a:ln cap="flat"/>
        </p:spPr>
      </p:sp>
      <p:sp>
        <p:nvSpPr>
          <p:cNvPr id="37892" name="Rectangle 3"/>
          <p:cNvSpPr>
            <a:spLocks noGrp="1" noChangeArrowheads="1"/>
          </p:cNvSpPr>
          <p:nvPr>
            <p:ph type="body" idx="1"/>
          </p:nvPr>
        </p:nvSpPr>
        <p:spPr>
          <a:noFill/>
          <a:ln/>
        </p:spPr>
        <p:txBody>
          <a:bodyPr/>
          <a:lstStyle/>
          <a:p>
            <a:r>
              <a:rPr lang="en-US" dirty="0" smtClean="0">
                <a:latin typeface="Arial" pitchFamily="34" charset="0"/>
              </a:rPr>
              <a:t>The slide guide is available in the following file:</a:t>
            </a:r>
          </a:p>
          <a:p>
            <a:endParaRPr lang="en-US" dirty="0" smtClean="0">
              <a:latin typeface="Arial" pitchFamily="34" charset="0"/>
            </a:endParaRPr>
          </a:p>
          <a:p>
            <a:r>
              <a:rPr lang="en-US" dirty="0" smtClean="0">
                <a:latin typeface="Arial" pitchFamily="34" charset="0"/>
              </a:rPr>
              <a:t>slidesV16.2.ppt:	PowerPoint, version 2003 format. </a:t>
            </a:r>
          </a:p>
          <a:p>
            <a:endParaRPr lang="en-US" dirty="0" smtClean="0">
              <a:latin typeface="Arial" pitchFamily="34" charset="0"/>
            </a:endParaRPr>
          </a:p>
          <a:p>
            <a:r>
              <a:rPr lang="en-US" dirty="0" smtClean="0">
                <a:latin typeface="Arial" pitchFamily="34" charset="0"/>
              </a:rPr>
              <a:t>Note:  We have saved this presentation in the older 2003 format, because PowerPoint 2003, 2007 and 2010 can read it.</a:t>
            </a:r>
          </a:p>
          <a:p>
            <a:r>
              <a:rPr lang="en-US" b="1" dirty="0" smtClean="0">
                <a:solidFill>
                  <a:srgbClr val="FF0000"/>
                </a:solidFill>
                <a:latin typeface="Arial" pitchFamily="34" charset="0"/>
              </a:rPr>
              <a:t>For this year’s test conference we will use PowerPoint 2007 in our projection computers.</a:t>
            </a:r>
            <a:endParaRPr lang="en-US" dirty="0" smtClean="0">
              <a:latin typeface="Arial" pitchFamily="34" charset="0"/>
            </a:endParaRPr>
          </a:p>
        </p:txBody>
      </p:sp>
    </p:spTree>
    <p:extLst>
      <p:ext uri="{BB962C8B-B14F-4D97-AF65-F5344CB8AC3E}">
        <p14:creationId xmlns:p14="http://schemas.microsoft.com/office/powerpoint/2010/main" val="1328260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p:txBody>
          <a:bodyPr/>
          <a:lstStyle/>
          <a:p>
            <a:pPr>
              <a:defRPr/>
            </a:pPr>
            <a:fld id="{A285AB03-AAEC-4FCA-8D1F-22A8A084656E}" type="slidenum">
              <a:rPr lang="en-US" smtClean="0">
                <a:latin typeface="Arial" pitchFamily="34" charset="0"/>
              </a:rPr>
              <a:pPr>
                <a:defRPr/>
              </a:pPr>
              <a:t>2</a:t>
            </a:fld>
            <a:endParaRPr lang="en-US" dirty="0" smtClean="0">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b="1" dirty="0" smtClean="0">
                <a:latin typeface="Arial" pitchFamily="34" charset="0"/>
              </a:rPr>
              <a:t>View it</a:t>
            </a:r>
            <a:r>
              <a:rPr lang="en-US" dirty="0" smtClean="0">
                <a:latin typeface="Arial" pitchFamily="34" charset="0"/>
              </a:rPr>
              <a:t> as a slide show first.  It will highlight important aspects of your presentation, and give you an example of a presentation that lives up to ITC presentation standards and guidelines.</a:t>
            </a:r>
          </a:p>
          <a:p>
            <a:pPr eaLnBrk="1" hangingPunct="1"/>
            <a:r>
              <a:rPr lang="en-US" b="1" dirty="0" smtClean="0">
                <a:latin typeface="Arial" pitchFamily="34" charset="0"/>
              </a:rPr>
              <a:t>Virus checker</a:t>
            </a:r>
            <a:r>
              <a:rPr lang="en-US" dirty="0" smtClean="0">
                <a:latin typeface="Arial" pitchFamily="34" charset="0"/>
              </a:rPr>
              <a:t>:  When we created this presentation guide it contained no known viruses.  This file was checked by current anti-virus software before being distributed to authors.  You should use a good, up to date virus checker on </a:t>
            </a:r>
            <a:r>
              <a:rPr lang="en-US" dirty="0" smtClean="0">
                <a:solidFill>
                  <a:schemeClr val="hlink"/>
                </a:solidFill>
                <a:latin typeface="Arial" pitchFamily="34" charset="0"/>
              </a:rPr>
              <a:t>this file</a:t>
            </a:r>
            <a:r>
              <a:rPr lang="en-US" dirty="0" smtClean="0">
                <a:latin typeface="Arial" pitchFamily="34" charset="0"/>
              </a:rPr>
              <a:t>, and any other file you import from an outside source.  Make sure your virus checker’s data files are up to date, too.  </a:t>
            </a:r>
            <a:r>
              <a:rPr lang="en-US" dirty="0" smtClean="0">
                <a:solidFill>
                  <a:schemeClr val="hlink"/>
                </a:solidFill>
                <a:latin typeface="Arial" pitchFamily="34" charset="0"/>
              </a:rPr>
              <a:t>Keep in mind:  </a:t>
            </a:r>
            <a:r>
              <a:rPr lang="en-US" b="1" dirty="0" smtClean="0">
                <a:solidFill>
                  <a:schemeClr val="hlink"/>
                </a:solidFill>
                <a:latin typeface="Arial" pitchFamily="34" charset="0"/>
              </a:rPr>
              <a:t>the version of this file you are reading may be different from the version we checked!</a:t>
            </a:r>
          </a:p>
          <a:p>
            <a:pPr eaLnBrk="1" hangingPunct="1"/>
            <a:r>
              <a:rPr lang="en-US" b="1" dirty="0" smtClean="0">
                <a:latin typeface="Arial" pitchFamily="34" charset="0"/>
              </a:rPr>
              <a:t>Confidentiality:</a:t>
            </a:r>
            <a:r>
              <a:rPr lang="en-US" dirty="0" smtClean="0">
                <a:latin typeface="Arial" pitchFamily="34" charset="0"/>
              </a:rPr>
              <a:t> We respect your copyright, and do not distribute your presentation before the conference.  However, we cannot promise strict confidentiality of your presentation before the conference, because others have read access to our FTP sites.  Do not include confidential information in your presentation.</a:t>
            </a:r>
          </a:p>
          <a:p>
            <a:pPr eaLnBrk="1" hangingPunct="1"/>
            <a:r>
              <a:rPr lang="en-US" b="1" dirty="0" smtClean="0">
                <a:latin typeface="Arial" pitchFamily="34" charset="0"/>
              </a:rPr>
              <a:t>Test Slide:</a:t>
            </a:r>
            <a:r>
              <a:rPr lang="en-US" dirty="0" smtClean="0">
                <a:latin typeface="Arial" pitchFamily="34" charset="0"/>
              </a:rPr>
              <a:t>  A test slide is included as a “hidden slide” after the end of this presentation.  If you want to do a trial projection, ensure that your projector projects the entire slide, and that aspect ratios are correct.  We will use the same test slide at the conference for setup of our projection equipment.</a:t>
            </a:r>
          </a:p>
        </p:txBody>
      </p:sp>
    </p:spTree>
    <p:extLst>
      <p:ext uri="{BB962C8B-B14F-4D97-AF65-F5344CB8AC3E}">
        <p14:creationId xmlns:p14="http://schemas.microsoft.com/office/powerpoint/2010/main" val="304934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3875AB-F731-4BC4-A5E5-4D81CF1116CC}" type="slidenum">
              <a:rPr lang="en-US" smtClean="0"/>
              <a:t>3</a:t>
            </a:fld>
            <a:endParaRPr lang="en-US" dirty="0"/>
          </a:p>
        </p:txBody>
      </p:sp>
    </p:spTree>
    <p:extLst>
      <p:ext uri="{BB962C8B-B14F-4D97-AF65-F5344CB8AC3E}">
        <p14:creationId xmlns:p14="http://schemas.microsoft.com/office/powerpoint/2010/main" val="2270207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combinatorial optimization</a:t>
            </a:r>
            <a:r>
              <a:rPr lang="en-US" sz="1200" b="0" i="0" kern="1200" dirty="0" smtClean="0">
                <a:solidFill>
                  <a:schemeClr val="tx1"/>
                </a:solidFill>
                <a:effectLst/>
                <a:latin typeface="+mn-lt"/>
                <a:ea typeface="+mn-ea"/>
                <a:cs typeface="+mn-cs"/>
              </a:rPr>
              <a:t> is a topic that consists of finding an optimal object from a finite set of objects</a:t>
            </a:r>
            <a:endParaRPr lang="en-US" dirty="0"/>
          </a:p>
        </p:txBody>
      </p:sp>
      <p:sp>
        <p:nvSpPr>
          <p:cNvPr id="4" name="Slide Number Placeholder 3"/>
          <p:cNvSpPr>
            <a:spLocks noGrp="1"/>
          </p:cNvSpPr>
          <p:nvPr>
            <p:ph type="sldNum" sz="quarter" idx="10"/>
          </p:nvPr>
        </p:nvSpPr>
        <p:spPr/>
        <p:txBody>
          <a:bodyPr/>
          <a:lstStyle/>
          <a:p>
            <a:fld id="{A13875AB-F731-4BC4-A5E5-4D81CF1116CC}" type="slidenum">
              <a:rPr lang="en-US" smtClean="0"/>
              <a:t>5</a:t>
            </a:fld>
            <a:endParaRPr lang="en-US" dirty="0"/>
          </a:p>
        </p:txBody>
      </p:sp>
    </p:spTree>
    <p:extLst>
      <p:ext uri="{BB962C8B-B14F-4D97-AF65-F5344CB8AC3E}">
        <p14:creationId xmlns:p14="http://schemas.microsoft.com/office/powerpoint/2010/main" val="1586224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3875AB-F731-4BC4-A5E5-4D81CF1116CC}" type="slidenum">
              <a:rPr lang="en-US" smtClean="0"/>
              <a:t>7</a:t>
            </a:fld>
            <a:endParaRPr lang="en-US" dirty="0"/>
          </a:p>
        </p:txBody>
      </p:sp>
    </p:spTree>
    <p:extLst>
      <p:ext uri="{BB962C8B-B14F-4D97-AF65-F5344CB8AC3E}">
        <p14:creationId xmlns:p14="http://schemas.microsoft.com/office/powerpoint/2010/main" val="1598249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39469D17-07E1-4E20-BB42-EFB0EBD248F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CC0CDC18-DC66-4E11-BBF4-70D08F55DB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919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919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43702F97-8B11-457F-952F-1AFBBAD0F7F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18E38A40-BC41-47D9-9145-D5EEC1F274E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dirty="0"/>
          </a:p>
        </p:txBody>
      </p:sp>
      <p:sp>
        <p:nvSpPr>
          <p:cNvPr id="5"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2"/>
          </p:nvPr>
        </p:nvSpPr>
        <p:spPr>
          <a:ln/>
        </p:spPr>
        <p:txBody>
          <a:bodyPr/>
          <a:lstStyle>
            <a:lvl1pPr>
              <a:defRPr/>
            </a:lvl1pPr>
          </a:lstStyle>
          <a:p>
            <a:pPr>
              <a:defRPr/>
            </a:pPr>
            <a:fld id="{77FF51DD-A632-458B-AE88-4375ADD7F19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295D78DF-86DA-47E2-9D8B-BC9D7D2A4A5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dirty="0"/>
          </a:p>
        </p:txBody>
      </p:sp>
      <p:sp>
        <p:nvSpPr>
          <p:cNvPr id="8"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4"/>
          <p:cNvSpPr>
            <a:spLocks noGrp="1" noChangeArrowheads="1"/>
          </p:cNvSpPr>
          <p:nvPr>
            <p:ph type="sldNum" sz="quarter" idx="12"/>
          </p:nvPr>
        </p:nvSpPr>
        <p:spPr>
          <a:ln/>
        </p:spPr>
        <p:txBody>
          <a:bodyPr/>
          <a:lstStyle>
            <a:lvl1pPr>
              <a:defRPr/>
            </a:lvl1pPr>
          </a:lstStyle>
          <a:p>
            <a:pPr>
              <a:defRPr/>
            </a:pPr>
            <a:fld id="{14DF84F4-4C49-462E-8004-86228D44634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dirty="0"/>
          </a:p>
        </p:txBody>
      </p:sp>
      <p:sp>
        <p:nvSpPr>
          <p:cNvPr id="4"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4"/>
          <p:cNvSpPr>
            <a:spLocks noGrp="1" noChangeArrowheads="1"/>
          </p:cNvSpPr>
          <p:nvPr>
            <p:ph type="sldNum" sz="quarter" idx="12"/>
          </p:nvPr>
        </p:nvSpPr>
        <p:spPr>
          <a:ln/>
        </p:spPr>
        <p:txBody>
          <a:bodyPr/>
          <a:lstStyle>
            <a:lvl1pPr>
              <a:defRPr/>
            </a:lvl1pPr>
          </a:lstStyle>
          <a:p>
            <a:pPr>
              <a:defRPr/>
            </a:pPr>
            <a:fld id="{706A3B05-C63C-428B-AE21-0486EAA4CBD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dirty="0"/>
          </a:p>
        </p:txBody>
      </p:sp>
      <p:sp>
        <p:nvSpPr>
          <p:cNvPr id="3"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4"/>
          <p:cNvSpPr>
            <a:spLocks noGrp="1" noChangeArrowheads="1"/>
          </p:cNvSpPr>
          <p:nvPr>
            <p:ph type="sldNum" sz="quarter" idx="12"/>
          </p:nvPr>
        </p:nvSpPr>
        <p:spPr>
          <a:ln/>
        </p:spPr>
        <p:txBody>
          <a:bodyPr/>
          <a:lstStyle>
            <a:lvl1pPr>
              <a:defRPr/>
            </a:lvl1pPr>
          </a:lstStyle>
          <a:p>
            <a:pPr>
              <a:defRPr/>
            </a:pPr>
            <a:fld id="{F60A0F4F-DB59-4A51-9BBD-8DF0074379D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06B1E847-BE38-488D-A489-9CC5371054C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dirty="0"/>
          </a:p>
        </p:txBody>
      </p:sp>
      <p:sp>
        <p:nvSpPr>
          <p:cNvPr id="6" name="Rectangle 3"/>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4"/>
          <p:cNvSpPr>
            <a:spLocks noGrp="1" noChangeArrowheads="1"/>
          </p:cNvSpPr>
          <p:nvPr>
            <p:ph type="sldNum" sz="quarter" idx="12"/>
          </p:nvPr>
        </p:nvSpPr>
        <p:spPr>
          <a:ln/>
        </p:spPr>
        <p:txBody>
          <a:bodyPr/>
          <a:lstStyle>
            <a:lvl1pPr>
              <a:defRPr/>
            </a:lvl1pPr>
          </a:lstStyle>
          <a:p>
            <a:pPr>
              <a:defRPr/>
            </a:pPr>
            <a:fld id="{749EA650-859F-48EA-9BFB-A1716E226F9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10E34"/>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b="0">
                <a:latin typeface="Arial" charset="0"/>
                <a:cs typeface="+mn-cs"/>
              </a:defRPr>
            </a:lvl1pPr>
          </a:lstStyle>
          <a:p>
            <a:pPr>
              <a:defRPr/>
            </a:pPr>
            <a:endParaRPr lang="en-US" dirty="0"/>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a:latin typeface="Arial" charset="0"/>
                <a:cs typeface="+mn-cs"/>
              </a:defRPr>
            </a:lvl1pPr>
          </a:lstStyle>
          <a:p>
            <a:pPr>
              <a:defRPr/>
            </a:pPr>
            <a:endParaRPr lang="en-US" dirty="0"/>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b="0">
                <a:latin typeface="Arial" charset="0"/>
                <a:cs typeface="+mn-cs"/>
              </a:defRPr>
            </a:lvl1pPr>
          </a:lstStyle>
          <a:p>
            <a:pPr>
              <a:defRPr/>
            </a:pPr>
            <a:fld id="{647B4D25-A1D7-4107-9CEC-7A96D2687327}" type="slidenum">
              <a:rPr lang="en-US"/>
              <a:pPr>
                <a:defRPr/>
              </a:pPr>
              <a:t>‹#›</a:t>
            </a:fld>
            <a:endParaRPr lang="en-US" dirty="0"/>
          </a:p>
        </p:txBody>
      </p:sp>
      <p:sp>
        <p:nvSpPr>
          <p:cNvPr id="2053"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T</a:t>
            </a:r>
          </a:p>
        </p:txBody>
      </p:sp>
      <p:sp>
        <p:nvSpPr>
          <p:cNvPr id="2054"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600" b="1">
          <a:solidFill>
            <a:srgbClr val="FAFD00"/>
          </a:solidFill>
          <a:latin typeface="+mj-lt"/>
          <a:ea typeface="+mj-ea"/>
          <a:cs typeface="+mj-cs"/>
        </a:defRPr>
      </a:lvl1pPr>
      <a:lvl2pPr algn="l" rtl="0" eaLnBrk="0" fontAlgn="base" hangingPunct="0">
        <a:spcBef>
          <a:spcPct val="0"/>
        </a:spcBef>
        <a:spcAft>
          <a:spcPct val="0"/>
        </a:spcAft>
        <a:defRPr sz="3600" b="1">
          <a:solidFill>
            <a:srgbClr val="FAFD00"/>
          </a:solidFill>
          <a:latin typeface="Arial" charset="0"/>
        </a:defRPr>
      </a:lvl2pPr>
      <a:lvl3pPr algn="l" rtl="0" eaLnBrk="0" fontAlgn="base" hangingPunct="0">
        <a:spcBef>
          <a:spcPct val="0"/>
        </a:spcBef>
        <a:spcAft>
          <a:spcPct val="0"/>
        </a:spcAft>
        <a:defRPr sz="3600" b="1">
          <a:solidFill>
            <a:srgbClr val="FAFD00"/>
          </a:solidFill>
          <a:latin typeface="Arial" charset="0"/>
        </a:defRPr>
      </a:lvl3pPr>
      <a:lvl4pPr algn="l" rtl="0" eaLnBrk="0" fontAlgn="base" hangingPunct="0">
        <a:spcBef>
          <a:spcPct val="0"/>
        </a:spcBef>
        <a:spcAft>
          <a:spcPct val="0"/>
        </a:spcAft>
        <a:defRPr sz="3600" b="1">
          <a:solidFill>
            <a:srgbClr val="FAFD00"/>
          </a:solidFill>
          <a:latin typeface="Arial" charset="0"/>
        </a:defRPr>
      </a:lvl4pPr>
      <a:lvl5pPr algn="l" rtl="0" eaLnBrk="0" fontAlgn="base" hangingPunct="0">
        <a:spcBef>
          <a:spcPct val="0"/>
        </a:spcBef>
        <a:spcAft>
          <a:spcPct val="0"/>
        </a:spcAft>
        <a:defRPr sz="3600" b="1">
          <a:solidFill>
            <a:srgbClr val="FAFD00"/>
          </a:solidFill>
          <a:latin typeface="Arial" charset="0"/>
        </a:defRPr>
      </a:lvl5pPr>
      <a:lvl6pPr marL="457200" algn="l" rtl="0" fontAlgn="base">
        <a:spcBef>
          <a:spcPct val="0"/>
        </a:spcBef>
        <a:spcAft>
          <a:spcPct val="0"/>
        </a:spcAft>
        <a:defRPr sz="3600" b="1">
          <a:solidFill>
            <a:srgbClr val="FAFD00"/>
          </a:solidFill>
          <a:latin typeface="Arial" charset="0"/>
        </a:defRPr>
      </a:lvl6pPr>
      <a:lvl7pPr marL="914400" algn="l" rtl="0" fontAlgn="base">
        <a:spcBef>
          <a:spcPct val="0"/>
        </a:spcBef>
        <a:spcAft>
          <a:spcPct val="0"/>
        </a:spcAft>
        <a:defRPr sz="3600" b="1">
          <a:solidFill>
            <a:srgbClr val="FAFD00"/>
          </a:solidFill>
          <a:latin typeface="Arial" charset="0"/>
        </a:defRPr>
      </a:lvl7pPr>
      <a:lvl8pPr marL="1371600" algn="l" rtl="0" fontAlgn="base">
        <a:spcBef>
          <a:spcPct val="0"/>
        </a:spcBef>
        <a:spcAft>
          <a:spcPct val="0"/>
        </a:spcAft>
        <a:defRPr sz="3600" b="1">
          <a:solidFill>
            <a:srgbClr val="FAFD00"/>
          </a:solidFill>
          <a:latin typeface="Arial" charset="0"/>
        </a:defRPr>
      </a:lvl8pPr>
      <a:lvl9pPr marL="1828800" algn="l" rtl="0" fontAlgn="base">
        <a:spcBef>
          <a:spcPct val="0"/>
        </a:spcBef>
        <a:spcAft>
          <a:spcPct val="0"/>
        </a:spcAft>
        <a:defRPr sz="3600" b="1">
          <a:solidFill>
            <a:srgbClr val="FAFD00"/>
          </a:solidFill>
          <a:latin typeface="Arial" charset="0"/>
        </a:defRPr>
      </a:lvl9pPr>
    </p:titleStyle>
    <p:bodyStyle>
      <a:lvl1pPr marL="342900" indent="-342900" algn="l" rtl="0" eaLnBrk="0" fontAlgn="base" hangingPunct="0">
        <a:lnSpc>
          <a:spcPct val="125000"/>
        </a:lnSpc>
        <a:spcBef>
          <a:spcPct val="20000"/>
        </a:spcBef>
        <a:spcAft>
          <a:spcPct val="0"/>
        </a:spcAft>
        <a:buClr>
          <a:srgbClr val="FAFD00"/>
        </a:buClr>
        <a:buChar char="•"/>
        <a:defRPr sz="2800">
          <a:solidFill>
            <a:srgbClr val="FAFD00"/>
          </a:solidFill>
          <a:latin typeface="+mn-lt"/>
          <a:ea typeface="+mn-ea"/>
          <a:cs typeface="+mn-cs"/>
        </a:defRPr>
      </a:lvl1pPr>
      <a:lvl2pPr marL="742950" indent="-285750" algn="l" rtl="0" eaLnBrk="0" fontAlgn="base" hangingPunct="0">
        <a:spcBef>
          <a:spcPct val="20000"/>
        </a:spcBef>
        <a:spcAft>
          <a:spcPct val="0"/>
        </a:spcAft>
        <a:buClr>
          <a:srgbClr val="FAFD00"/>
        </a:buClr>
        <a:buChar char="–"/>
        <a:defRPr sz="2800">
          <a:solidFill>
            <a:srgbClr val="FAFD00"/>
          </a:solidFill>
          <a:latin typeface="+mn-lt"/>
        </a:defRPr>
      </a:lvl2pPr>
      <a:lvl3pPr marL="1143000" indent="-228600" algn="l" rtl="0" eaLnBrk="0" fontAlgn="base" hangingPunct="0">
        <a:spcBef>
          <a:spcPct val="20000"/>
        </a:spcBef>
        <a:spcAft>
          <a:spcPct val="0"/>
        </a:spcAft>
        <a:buClr>
          <a:srgbClr val="FAFD00"/>
        </a:buClr>
        <a:buChar char="•"/>
        <a:defRPr sz="2400">
          <a:solidFill>
            <a:srgbClr val="FAFD00"/>
          </a:solidFill>
          <a:latin typeface="+mn-lt"/>
        </a:defRPr>
      </a:lvl3pPr>
      <a:lvl4pPr marL="1600200" indent="-228600" algn="l" rtl="0" eaLnBrk="0" fontAlgn="base" hangingPunct="0">
        <a:spcBef>
          <a:spcPct val="20000"/>
        </a:spcBef>
        <a:spcAft>
          <a:spcPct val="0"/>
        </a:spcAft>
        <a:buClr>
          <a:srgbClr val="FAFD00"/>
        </a:buClr>
        <a:buChar char="–"/>
        <a:defRPr sz="2000">
          <a:solidFill>
            <a:srgbClr val="FAFD00"/>
          </a:solidFill>
          <a:latin typeface="+mn-lt"/>
        </a:defRPr>
      </a:lvl4pPr>
      <a:lvl5pPr marL="2057400" indent="-228600" algn="l" rtl="0" eaLnBrk="0" fontAlgn="base" hangingPunct="0">
        <a:spcBef>
          <a:spcPct val="20000"/>
        </a:spcBef>
        <a:spcAft>
          <a:spcPct val="0"/>
        </a:spcAft>
        <a:buClr>
          <a:srgbClr val="FAFD00"/>
        </a:buClr>
        <a:buChar char="•"/>
        <a:defRPr sz="2000">
          <a:solidFill>
            <a:srgbClr val="FAFD00"/>
          </a:solidFill>
          <a:latin typeface="+mn-lt"/>
        </a:defRPr>
      </a:lvl5pPr>
      <a:lvl6pPr marL="2514600" indent="-228600" algn="l" rtl="0" fontAlgn="base">
        <a:spcBef>
          <a:spcPct val="20000"/>
        </a:spcBef>
        <a:spcAft>
          <a:spcPct val="0"/>
        </a:spcAft>
        <a:buClr>
          <a:srgbClr val="FAFD00"/>
        </a:buClr>
        <a:buChar char="•"/>
        <a:defRPr sz="2000">
          <a:solidFill>
            <a:srgbClr val="FAFD00"/>
          </a:solidFill>
          <a:latin typeface="+mn-lt"/>
        </a:defRPr>
      </a:lvl6pPr>
      <a:lvl7pPr marL="2971800" indent="-228600" algn="l" rtl="0" fontAlgn="base">
        <a:spcBef>
          <a:spcPct val="20000"/>
        </a:spcBef>
        <a:spcAft>
          <a:spcPct val="0"/>
        </a:spcAft>
        <a:buClr>
          <a:srgbClr val="FAFD00"/>
        </a:buClr>
        <a:buChar char="•"/>
        <a:defRPr sz="2000">
          <a:solidFill>
            <a:srgbClr val="FAFD00"/>
          </a:solidFill>
          <a:latin typeface="+mn-lt"/>
        </a:defRPr>
      </a:lvl7pPr>
      <a:lvl8pPr marL="3429000" indent="-228600" algn="l" rtl="0" fontAlgn="base">
        <a:spcBef>
          <a:spcPct val="20000"/>
        </a:spcBef>
        <a:spcAft>
          <a:spcPct val="0"/>
        </a:spcAft>
        <a:buClr>
          <a:srgbClr val="FAFD00"/>
        </a:buClr>
        <a:buChar char="•"/>
        <a:defRPr sz="2000">
          <a:solidFill>
            <a:srgbClr val="FAFD00"/>
          </a:solidFill>
          <a:latin typeface="+mn-lt"/>
        </a:defRPr>
      </a:lvl8pPr>
      <a:lvl9pPr marL="3886200" indent="-228600" algn="l" rtl="0" fontAlgn="base">
        <a:spcBef>
          <a:spcPct val="20000"/>
        </a:spcBef>
        <a:spcAft>
          <a:spcPct val="0"/>
        </a:spcAft>
        <a:buClr>
          <a:srgbClr val="FAFD00"/>
        </a:buClr>
        <a:buChar char="•"/>
        <a:defRPr sz="2000">
          <a:solidFill>
            <a:srgbClr val="FAFD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29587" y="224852"/>
            <a:ext cx="7828613" cy="3204148"/>
          </a:xfrm>
        </p:spPr>
        <p:txBody>
          <a:bodyPr/>
          <a:lstStyle/>
          <a:p>
            <a:pPr algn="ctr"/>
            <a:r>
              <a:rPr lang="en-US" sz="4800" b="0" dirty="0"/>
              <a:t>Optimal Selection of ATE Frequencies for </a:t>
            </a:r>
            <a:r>
              <a:rPr lang="en-US" sz="4800" b="0" dirty="0" smtClean="0"/>
              <a:t>Test Time </a:t>
            </a:r>
            <a:r>
              <a:rPr lang="en-US" sz="4800" b="0" dirty="0"/>
              <a:t>Reduction Using </a:t>
            </a:r>
            <a:r>
              <a:rPr lang="en-US" sz="4800" b="0" dirty="0" smtClean="0"/>
              <a:t/>
            </a:r>
            <a:br>
              <a:rPr lang="en-US" sz="4800" b="0" dirty="0" smtClean="0"/>
            </a:br>
            <a:r>
              <a:rPr lang="en-US" sz="4800" b="0" dirty="0" smtClean="0"/>
              <a:t>Aperiodic </a:t>
            </a:r>
            <a:r>
              <a:rPr lang="en-US" sz="4800" b="0" dirty="0"/>
              <a:t>Clock</a:t>
            </a:r>
            <a:endParaRPr lang="en-US" sz="4800" dirty="0" smtClean="0"/>
          </a:p>
        </p:txBody>
      </p:sp>
      <p:sp>
        <p:nvSpPr>
          <p:cNvPr id="3075" name="Rectangle 3"/>
          <p:cNvSpPr>
            <a:spLocks noGrp="1" noChangeArrowheads="1"/>
          </p:cNvSpPr>
          <p:nvPr>
            <p:ph type="subTitle" idx="1"/>
          </p:nvPr>
        </p:nvSpPr>
        <p:spPr>
          <a:xfrm>
            <a:off x="1371600" y="3657600"/>
            <a:ext cx="6400800" cy="1484026"/>
          </a:xfrm>
        </p:spPr>
        <p:txBody>
          <a:bodyPr/>
          <a:lstStyle/>
          <a:p>
            <a:r>
              <a:rPr lang="en-US" b="1" dirty="0" smtClean="0">
                <a:solidFill>
                  <a:srgbClr val="FFFFFF"/>
                </a:solidFill>
              </a:rPr>
              <a:t>Sindhu Gunasekar</a:t>
            </a:r>
          </a:p>
          <a:p>
            <a:r>
              <a:rPr lang="en-US" b="1" dirty="0" smtClean="0">
                <a:solidFill>
                  <a:srgbClr val="FFFFFF"/>
                </a:solidFill>
              </a:rPr>
              <a:t>Vishwani D. Agrawal</a:t>
            </a:r>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370226"/>
            <a:ext cx="9144000" cy="785707"/>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387" y="119922"/>
            <a:ext cx="7813623" cy="1768840"/>
          </a:xfrm>
        </p:spPr>
        <p:txBody>
          <a:bodyPr>
            <a:normAutofit/>
          </a:bodyPr>
          <a:lstStyle/>
          <a:p>
            <a:r>
              <a:rPr lang="en-US" dirty="0" smtClean="0"/>
              <a:t>Percentage of Reduction in Test </a:t>
            </a:r>
            <a:r>
              <a:rPr lang="en-US" dirty="0"/>
              <a:t>time of </a:t>
            </a:r>
            <a:r>
              <a:rPr lang="en-US" dirty="0" smtClean="0"/>
              <a:t>the ISCAS </a:t>
            </a:r>
            <a:r>
              <a:rPr lang="en-US" dirty="0"/>
              <a:t>‘89 benchmarks, </a:t>
            </a:r>
            <a:r>
              <a:rPr lang="en-US" dirty="0" smtClean="0"/>
              <a:t>with 4, 10 and n frequencies</a:t>
            </a:r>
            <a:endParaRPr lang="en-US" dirty="0"/>
          </a:p>
        </p:txBody>
      </p:sp>
      <p:sp>
        <p:nvSpPr>
          <p:cNvPr id="3" name="Slide Number Placeholder 2"/>
          <p:cNvSpPr>
            <a:spLocks noGrp="1"/>
          </p:cNvSpPr>
          <p:nvPr>
            <p:ph type="sldNum" sz="quarter" idx="12"/>
          </p:nvPr>
        </p:nvSpPr>
        <p:spPr/>
        <p:txBody>
          <a:bodyPr/>
          <a:lstStyle/>
          <a:p>
            <a:fld id="{6397D6EB-3E24-4788-A995-03BDCAC9BB93}" type="slidenum">
              <a:rPr lang="en-US" smtClean="0">
                <a:solidFill>
                  <a:prstClr val="black">
                    <a:tint val="75000"/>
                  </a:prstClr>
                </a:solidFill>
              </a:rPr>
              <a:pPr/>
              <a:t>10</a:t>
            </a:fld>
            <a:endParaRPr lang="en-US" dirty="0">
              <a:solidFill>
                <a:prstClr val="black">
                  <a:tint val="75000"/>
                </a:prst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235" y="1888763"/>
            <a:ext cx="6442853" cy="4588238"/>
          </a:xfrm>
          <a:prstGeom prst="rect">
            <a:avLst/>
          </a:prstGeom>
        </p:spPr>
      </p:pic>
    </p:spTree>
    <p:extLst>
      <p:ext uri="{BB962C8B-B14F-4D97-AF65-F5344CB8AC3E}">
        <p14:creationId xmlns:p14="http://schemas.microsoft.com/office/powerpoint/2010/main" val="2672313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666" y="224851"/>
            <a:ext cx="7948534" cy="1409077"/>
          </a:xfrm>
        </p:spPr>
        <p:txBody>
          <a:bodyPr>
            <a:noAutofit/>
          </a:bodyPr>
          <a:lstStyle/>
          <a:p>
            <a:r>
              <a:rPr lang="en-US" sz="2800" dirty="0"/>
              <a:t>Lower bound </a:t>
            </a:r>
            <a:r>
              <a:rPr lang="en-US" sz="2800" dirty="0" smtClean="0"/>
              <a:t>in aperiodic </a:t>
            </a:r>
            <a:r>
              <a:rPr lang="en-US" sz="2800" dirty="0"/>
              <a:t>test time obtained </a:t>
            </a:r>
            <a:r>
              <a:rPr lang="en-US" sz="2800" dirty="0" smtClean="0"/>
              <a:t>with </a:t>
            </a:r>
            <a:r>
              <a:rPr lang="en-US" sz="2800" dirty="0"/>
              <a:t>the greedy algorithm by simulating ISCAS '89 benchmark circuits.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473" y="1866171"/>
            <a:ext cx="8601392" cy="4494758"/>
          </a:xfrm>
        </p:spPr>
      </p:pic>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1475255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615" y="1"/>
            <a:ext cx="8132165" cy="1663908"/>
          </a:xfrm>
        </p:spPr>
        <p:txBody>
          <a:bodyPr>
            <a:noAutofit/>
          </a:bodyPr>
          <a:lstStyle/>
          <a:p>
            <a:r>
              <a:rPr lang="en-US" sz="3200" dirty="0"/>
              <a:t>Normalised test time of the s1238 benchmark obtained through </a:t>
            </a:r>
            <a:r>
              <a:rPr lang="en-US" sz="3200" dirty="0" smtClean="0"/>
              <a:t>various </a:t>
            </a:r>
            <a:r>
              <a:rPr lang="en-US" sz="3200" dirty="0"/>
              <a:t>algorithms</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6912" y="1797460"/>
            <a:ext cx="6579877" cy="4798212"/>
          </a:xfrm>
        </p:spPr>
      </p:pic>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922202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577" y="344773"/>
            <a:ext cx="7813623" cy="1093033"/>
          </a:xfrm>
        </p:spPr>
        <p:txBody>
          <a:bodyPr>
            <a:normAutofit fontScale="90000"/>
          </a:bodyPr>
          <a:lstStyle/>
          <a:p>
            <a:r>
              <a:rPr lang="en-US" dirty="0" smtClean="0"/>
              <a:t>S298 tested on </a:t>
            </a:r>
            <a:r>
              <a:rPr lang="en-US" sz="4000" dirty="0" smtClean="0"/>
              <a:t>the</a:t>
            </a:r>
            <a:r>
              <a:rPr lang="en-US" dirty="0" smtClean="0"/>
              <a:t> ATE T2000GS which allows 4 different frequencies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2102557"/>
              </p:ext>
            </p:extLst>
          </p:nvPr>
        </p:nvGraphicFramePr>
        <p:xfrm>
          <a:off x="284813" y="2818153"/>
          <a:ext cx="8649324" cy="1978699"/>
        </p:xfrm>
        <a:graphic>
          <a:graphicData uri="http://schemas.openxmlformats.org/drawingml/2006/table">
            <a:tbl>
              <a:tblPr firstRow="1" bandRow="1">
                <a:tableStyleId>{16D9F66E-5EB9-4882-86FB-DCBF35E3C3E4}</a:tableStyleId>
              </a:tblPr>
              <a:tblGrid>
                <a:gridCol w="2162331"/>
                <a:gridCol w="2162331"/>
                <a:gridCol w="2162331"/>
                <a:gridCol w="2162331"/>
              </a:tblGrid>
              <a:tr h="1073644">
                <a:tc>
                  <a:txBody>
                    <a:bodyPr/>
                    <a:lstStyle/>
                    <a:p>
                      <a:endParaRPr lang="en-US" sz="1400" dirty="0"/>
                    </a:p>
                  </a:txBody>
                  <a:tcPr marL="68580" marR="68580" marT="34290" marB="34290"/>
                </a:tc>
                <a:tc>
                  <a:txBody>
                    <a:bodyPr/>
                    <a:lstStyle/>
                    <a:p>
                      <a:r>
                        <a:rPr lang="en-US" sz="1400" dirty="0" smtClean="0"/>
                        <a:t>Periodic clock</a:t>
                      </a:r>
                      <a:endParaRPr lang="en-US" sz="1400" dirty="0"/>
                    </a:p>
                  </a:txBody>
                  <a:tcPr marL="68580" marR="68580" marT="34290" marB="34290"/>
                </a:tc>
                <a:tc>
                  <a:txBody>
                    <a:bodyPr/>
                    <a:lstStyle/>
                    <a:p>
                      <a:r>
                        <a:rPr lang="en-US" sz="1400" dirty="0" smtClean="0"/>
                        <a:t>Aperiodic clock with arbitrary frequencies</a:t>
                      </a:r>
                      <a:endParaRPr lang="en-US" sz="1400" dirty="0"/>
                    </a:p>
                  </a:txBody>
                  <a:tcPr marL="68580" marR="68580" marT="34290" marB="34290"/>
                </a:tc>
                <a:tc>
                  <a:txBody>
                    <a:bodyPr/>
                    <a:lstStyle/>
                    <a:p>
                      <a:r>
                        <a:rPr lang="en-US" sz="1400" dirty="0" smtClean="0"/>
                        <a:t>Aperiodic clock with frequencies computed by the greedy algorithm</a:t>
                      </a:r>
                      <a:endParaRPr lang="en-US" sz="1400" dirty="0"/>
                    </a:p>
                  </a:txBody>
                  <a:tcPr marL="68580" marR="68580" marT="34290" marB="34290"/>
                </a:tc>
              </a:tr>
              <a:tr h="328304">
                <a:tc>
                  <a:txBody>
                    <a:bodyPr/>
                    <a:lstStyle/>
                    <a:p>
                      <a:r>
                        <a:rPr lang="en-US" sz="1400" dirty="0" smtClean="0"/>
                        <a:t>Test time (</a:t>
                      </a:r>
                      <a:r>
                        <a:rPr lang="el-GR" sz="1400" b="0" i="0" kern="1200" dirty="0" smtClean="0">
                          <a:solidFill>
                            <a:schemeClr val="dk1"/>
                          </a:solidFill>
                          <a:effectLst/>
                          <a:latin typeface="+mn-lt"/>
                          <a:ea typeface="+mn-ea"/>
                          <a:cs typeface="+mn-cs"/>
                        </a:rPr>
                        <a:t>μ</a:t>
                      </a:r>
                      <a:r>
                        <a:rPr lang="en-US" sz="1400" dirty="0" smtClean="0"/>
                        <a:t>s)</a:t>
                      </a:r>
                      <a:endParaRPr lang="en-US" sz="1400" dirty="0"/>
                    </a:p>
                  </a:txBody>
                  <a:tcPr marL="68580" marR="68580" marT="34290" marB="34290"/>
                </a:tc>
                <a:tc>
                  <a:txBody>
                    <a:bodyPr/>
                    <a:lstStyle/>
                    <a:p>
                      <a:r>
                        <a:rPr lang="en-US" sz="1400" dirty="0" smtClean="0"/>
                        <a:t>270</a:t>
                      </a:r>
                      <a:endParaRPr lang="en-US" sz="1400" dirty="0"/>
                    </a:p>
                  </a:txBody>
                  <a:tcPr marL="68580" marR="68580" marT="34290" marB="34290"/>
                </a:tc>
                <a:tc>
                  <a:txBody>
                    <a:bodyPr/>
                    <a:lstStyle/>
                    <a:p>
                      <a:r>
                        <a:rPr lang="en-US" sz="1400" dirty="0" smtClean="0"/>
                        <a:t>184</a:t>
                      </a:r>
                      <a:endParaRPr lang="en-US" sz="1400" dirty="0"/>
                    </a:p>
                  </a:txBody>
                  <a:tcPr marL="68580" marR="68580" marT="34290" marB="34290"/>
                </a:tc>
                <a:tc>
                  <a:txBody>
                    <a:bodyPr/>
                    <a:lstStyle/>
                    <a:p>
                      <a:r>
                        <a:rPr lang="en-US" sz="1400" dirty="0" smtClean="0"/>
                        <a:t>158</a:t>
                      </a:r>
                      <a:endParaRPr lang="en-US" sz="1400" dirty="0"/>
                    </a:p>
                  </a:txBody>
                  <a:tcPr marL="68580" marR="68580" marT="34290" marB="34290"/>
                </a:tc>
              </a:tr>
              <a:tr h="576751">
                <a:tc>
                  <a:txBody>
                    <a:bodyPr/>
                    <a:lstStyle/>
                    <a:p>
                      <a:r>
                        <a:rPr lang="en-US" sz="1400" dirty="0" smtClean="0"/>
                        <a:t>Percentage of reduction in test time </a:t>
                      </a:r>
                      <a:endParaRPr lang="en-US" sz="1400" dirty="0"/>
                    </a:p>
                  </a:txBody>
                  <a:tcPr marL="68580" marR="68580" marT="34290" marB="34290"/>
                </a:tc>
                <a:tc>
                  <a:txBody>
                    <a:bodyPr/>
                    <a:lstStyle/>
                    <a:p>
                      <a:r>
                        <a:rPr lang="en-US" sz="1400" dirty="0" smtClean="0"/>
                        <a:t>0 %</a:t>
                      </a:r>
                      <a:endParaRPr lang="en-US" sz="1400" dirty="0"/>
                    </a:p>
                  </a:txBody>
                  <a:tcPr marL="68580" marR="68580" marT="34290" marB="34290"/>
                </a:tc>
                <a:tc>
                  <a:txBody>
                    <a:bodyPr/>
                    <a:lstStyle/>
                    <a:p>
                      <a:r>
                        <a:rPr lang="en-US" sz="1400" dirty="0" smtClean="0"/>
                        <a:t>31.85%</a:t>
                      </a:r>
                      <a:endParaRPr lang="en-US" sz="1400" dirty="0"/>
                    </a:p>
                  </a:txBody>
                  <a:tcPr marL="68580" marR="68580" marT="34290" marB="34290"/>
                </a:tc>
                <a:tc>
                  <a:txBody>
                    <a:bodyPr/>
                    <a:lstStyle/>
                    <a:p>
                      <a:r>
                        <a:rPr lang="en-US" sz="1400" dirty="0" smtClean="0"/>
                        <a:t>41.48 %</a:t>
                      </a:r>
                      <a:endParaRPr lang="en-US" sz="1400" dirty="0"/>
                    </a:p>
                  </a:txBody>
                  <a:tcPr marL="68580" marR="68580" marT="34290" marB="34290"/>
                </a:tc>
              </a:tr>
            </a:tbl>
          </a:graphicData>
        </a:graphic>
      </p:graphicFrame>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1634082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218" y="1124262"/>
            <a:ext cx="7903564" cy="1309297"/>
          </a:xfrm>
        </p:spPr>
        <p:txBody>
          <a:bodyPr/>
          <a:lstStyle/>
          <a:p>
            <a:pPr algn="ctr"/>
            <a:r>
              <a:rPr lang="en-US" b="0" dirty="0"/>
              <a:t>Periodic clock test </a:t>
            </a:r>
            <a:r>
              <a:rPr lang="en-US" b="0" dirty="0" smtClean="0"/>
              <a:t/>
            </a:r>
            <a:br>
              <a:rPr lang="en-US" b="0" dirty="0" smtClean="0"/>
            </a:br>
            <a:r>
              <a:rPr lang="en-US" sz="2800" b="0" dirty="0" smtClean="0"/>
              <a:t>ATE </a:t>
            </a:r>
            <a:r>
              <a:rPr lang="en-US" sz="2800" b="0" dirty="0"/>
              <a:t>result for 540-cycle scan test of s298 benchmark circuit showing test cycles 15 to 45 with a clock of 500ns.</a:t>
            </a:r>
            <a:endParaRPr lang="en-US" sz="2800" dirty="0"/>
          </a:p>
        </p:txBody>
      </p:sp>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14</a:t>
            </a:fld>
            <a:endParaRPr lang="en-US" dirty="0">
              <a:solidFill>
                <a:prstClr val="black">
                  <a:tint val="75000"/>
                </a:prstClr>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632" y="2563317"/>
            <a:ext cx="8860102" cy="3792513"/>
          </a:xfrm>
        </p:spPr>
      </p:pic>
    </p:spTree>
    <p:extLst>
      <p:ext uri="{BB962C8B-B14F-4D97-AF65-F5344CB8AC3E}">
        <p14:creationId xmlns:p14="http://schemas.microsoft.com/office/powerpoint/2010/main" val="1728687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42" y="299803"/>
            <a:ext cx="8750152" cy="1768838"/>
          </a:xfrm>
        </p:spPr>
        <p:txBody>
          <a:bodyPr/>
          <a:lstStyle/>
          <a:p>
            <a:pPr algn="ctr"/>
            <a:r>
              <a:rPr lang="en-US" b="0" dirty="0"/>
              <a:t>Aperiodic clock test </a:t>
            </a:r>
            <a:r>
              <a:rPr lang="en-US" sz="2800" b="0" dirty="0" smtClean="0"/>
              <a:t> </a:t>
            </a:r>
            <a:br>
              <a:rPr lang="en-US" sz="2800" b="0" dirty="0" smtClean="0"/>
            </a:br>
            <a:r>
              <a:rPr lang="en-US" sz="2800" b="0" dirty="0" smtClean="0"/>
              <a:t>ATE </a:t>
            </a:r>
            <a:r>
              <a:rPr lang="en-US" sz="2800" b="0" dirty="0"/>
              <a:t>result for 540-cycle scan test of s298 benchmark circuit showing test cycles 15 to 66 with a clock periods of 219ns</a:t>
            </a:r>
            <a:r>
              <a:rPr lang="en-US" sz="2800" b="0" dirty="0" smtClean="0"/>
              <a:t>, 274ns</a:t>
            </a:r>
            <a:r>
              <a:rPr lang="en-US" sz="2800" b="0" dirty="0"/>
              <a:t>, 342ns and 500ns.</a:t>
            </a:r>
            <a:endParaRPr lang="en-US" sz="2800" dirty="0"/>
          </a:p>
        </p:txBody>
      </p:sp>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15</a:t>
            </a:fld>
            <a:endParaRPr lang="en-US" dirty="0">
              <a:solidFill>
                <a:prstClr val="black">
                  <a:tint val="75000"/>
                </a:prstClr>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842" y="2635046"/>
            <a:ext cx="8750152" cy="4070554"/>
          </a:xfrm>
        </p:spPr>
      </p:pic>
    </p:spTree>
    <p:extLst>
      <p:ext uri="{BB962C8B-B14F-4D97-AF65-F5344CB8AC3E}">
        <p14:creationId xmlns:p14="http://schemas.microsoft.com/office/powerpoint/2010/main" val="3749512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133341"/>
            <a:ext cx="7772400" cy="5572259"/>
          </a:xfrm>
        </p:spPr>
        <p:txBody>
          <a:bodyPr>
            <a:noAutofit/>
          </a:bodyPr>
          <a:lstStyle/>
          <a:p>
            <a:r>
              <a:rPr lang="en-US" sz="2400" dirty="0" smtClean="0"/>
              <a:t>The greedy </a:t>
            </a:r>
            <a:r>
              <a:rPr lang="en-US" sz="2400" dirty="0"/>
              <a:t>algorithm </a:t>
            </a:r>
            <a:r>
              <a:rPr lang="en-US" sz="2400" dirty="0" smtClean="0"/>
              <a:t>to find </a:t>
            </a:r>
            <a:r>
              <a:rPr lang="en-US" sz="2400" dirty="0"/>
              <a:t>optimum clock frequencies </a:t>
            </a:r>
            <a:r>
              <a:rPr lang="en-US" sz="2400" dirty="0" smtClean="0"/>
              <a:t>is proven to be as good as any </a:t>
            </a:r>
            <a:r>
              <a:rPr lang="en-US" sz="2400" dirty="0"/>
              <a:t>of </a:t>
            </a:r>
            <a:r>
              <a:rPr lang="en-US" sz="2400" dirty="0" smtClean="0"/>
              <a:t>the other local </a:t>
            </a:r>
            <a:r>
              <a:rPr lang="en-US" sz="2400" dirty="0"/>
              <a:t>search and global search </a:t>
            </a:r>
            <a:r>
              <a:rPr lang="en-US" sz="2400" dirty="0" smtClean="0"/>
              <a:t>algorithms.</a:t>
            </a:r>
            <a:endParaRPr lang="en-US" sz="2400" dirty="0" smtClean="0"/>
          </a:p>
          <a:p>
            <a:r>
              <a:rPr lang="en-US" sz="2400" dirty="0" smtClean="0"/>
              <a:t>As </a:t>
            </a:r>
            <a:r>
              <a:rPr lang="en-US" sz="2400" dirty="0"/>
              <a:t>few as four frequencies can give a test time reduction up to 52% in </a:t>
            </a:r>
            <a:r>
              <a:rPr lang="en-US" sz="2400" dirty="0" smtClean="0"/>
              <a:t>a few </a:t>
            </a:r>
            <a:r>
              <a:rPr lang="en-US" sz="2400" dirty="0" smtClean="0"/>
              <a:t>circuits.</a:t>
            </a:r>
          </a:p>
          <a:p>
            <a:r>
              <a:rPr lang="en-US" sz="2400" dirty="0" smtClean="0"/>
              <a:t>Computation time is of </a:t>
            </a:r>
            <a:r>
              <a:rPr lang="en-US" sz="2400" dirty="0"/>
              <a:t>the order of milliseconds</a:t>
            </a:r>
            <a:r>
              <a:rPr lang="en-US" sz="2400" dirty="0" smtClean="0"/>
              <a:t>.</a:t>
            </a:r>
          </a:p>
          <a:p>
            <a:r>
              <a:rPr lang="en-US" sz="2400" dirty="0" smtClean="0"/>
              <a:t>Ten clock frequencies are optimum for test time reduction for  most of the benchmark circuits simulated in this </a:t>
            </a:r>
            <a:r>
              <a:rPr lang="en-US" sz="2400" dirty="0" smtClean="0"/>
              <a:t>work.</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16</a:t>
            </a:fld>
            <a:endParaRPr lang="en-US" dirty="0">
              <a:solidFill>
                <a:prstClr val="black">
                  <a:tint val="75000"/>
                </a:prstClr>
              </a:solidFill>
            </a:endParaRPr>
          </a:p>
        </p:txBody>
      </p:sp>
    </p:spTree>
    <p:extLst>
      <p:ext uri="{BB962C8B-B14F-4D97-AF65-F5344CB8AC3E}">
        <p14:creationId xmlns:p14="http://schemas.microsoft.com/office/powerpoint/2010/main" val="1684785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a:t>The high costs of automatic test equipment (ATE) and the growing clock </a:t>
            </a:r>
            <a:r>
              <a:rPr lang="en-US" dirty="0" smtClean="0"/>
              <a:t>frequencies bring </a:t>
            </a:r>
            <a:r>
              <a:rPr lang="en-US" dirty="0"/>
              <a:t>about the need to study on-chip clock generation circuitry </a:t>
            </a:r>
            <a:r>
              <a:rPr lang="en-US" dirty="0" smtClean="0"/>
              <a:t>for </a:t>
            </a:r>
            <a:r>
              <a:rPr lang="en-US" dirty="0"/>
              <a:t>generation of </a:t>
            </a:r>
            <a:r>
              <a:rPr lang="en-US" dirty="0" smtClean="0"/>
              <a:t>aperiodic </a:t>
            </a:r>
            <a:r>
              <a:rPr lang="en-US" dirty="0" smtClean="0"/>
              <a:t>clocks</a:t>
            </a:r>
          </a:p>
          <a:p>
            <a:r>
              <a:rPr lang="en-US" dirty="0" smtClean="0"/>
              <a:t>Can </a:t>
            </a:r>
            <a:r>
              <a:rPr lang="en-US" dirty="0" smtClean="0"/>
              <a:t>be implemented in BIST circuits where the test patterns are generated on-chip.</a:t>
            </a:r>
            <a:endParaRPr lang="en-US" dirty="0"/>
          </a:p>
        </p:txBody>
      </p:sp>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17</a:t>
            </a:fld>
            <a:endParaRPr lang="en-US" dirty="0">
              <a:solidFill>
                <a:prstClr val="black">
                  <a:tint val="75000"/>
                </a:prstClr>
              </a:solidFill>
            </a:endParaRPr>
          </a:p>
        </p:txBody>
      </p:sp>
    </p:spTree>
    <p:extLst>
      <p:ext uri="{BB962C8B-B14F-4D97-AF65-F5344CB8AC3E}">
        <p14:creationId xmlns:p14="http://schemas.microsoft.com/office/powerpoint/2010/main" val="1543619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8455"/>
            <a:ext cx="8229600" cy="446095"/>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1164550"/>
            <a:ext cx="8229600" cy="5083850"/>
          </a:xfrm>
        </p:spPr>
        <p:txBody>
          <a:bodyPr>
            <a:noAutofit/>
          </a:bodyPr>
          <a:lstStyle/>
          <a:p>
            <a:r>
              <a:rPr lang="en-US" sz="2000" dirty="0"/>
              <a:t>P. Venkataramani </a:t>
            </a:r>
            <a:r>
              <a:rPr lang="en-US" sz="2000" dirty="0" smtClean="0"/>
              <a:t>and </a:t>
            </a:r>
            <a:r>
              <a:rPr lang="en-US" sz="2000" dirty="0"/>
              <a:t>V. D. Agrawal, “ATE Test Time Reduction Using Asynchronous Clocking,” in Proc. International Test Conf., Sept. 2013. Paper 15.3.</a:t>
            </a:r>
          </a:p>
          <a:p>
            <a:r>
              <a:rPr lang="nb-NO" sz="2000" dirty="0"/>
              <a:t>T. H. Cormen, C. E. Leiserson, R. L. Rivest, C. Stein, et al</a:t>
            </a:r>
            <a:r>
              <a:rPr lang="nb-NO" sz="2000" dirty="0" smtClean="0"/>
              <a:t>., </a:t>
            </a:r>
            <a:r>
              <a:rPr lang="en-US" sz="2000" dirty="0" smtClean="0"/>
              <a:t>Introduction </a:t>
            </a:r>
            <a:r>
              <a:rPr lang="en-US" sz="2000" dirty="0"/>
              <a:t>to algorithms, volume 2. MIT press Cambridge</a:t>
            </a:r>
            <a:r>
              <a:rPr lang="en-US" sz="2000" dirty="0" smtClean="0"/>
              <a:t>, 2001</a:t>
            </a:r>
            <a:r>
              <a:rPr lang="en-US" sz="2000" dirty="0"/>
              <a:t>.</a:t>
            </a:r>
          </a:p>
          <a:p>
            <a:r>
              <a:rPr lang="en-US" sz="2000" dirty="0" smtClean="0"/>
              <a:t>P</a:t>
            </a:r>
            <a:r>
              <a:rPr lang="en-US" sz="2000" dirty="0"/>
              <a:t>. </a:t>
            </a:r>
            <a:r>
              <a:rPr lang="en-US" sz="2000" dirty="0" err="1"/>
              <a:t>Mangilipally</a:t>
            </a:r>
            <a:r>
              <a:rPr lang="en-US" sz="2000" dirty="0"/>
              <a:t> and V. P. Nelson, “Emulation of Slave </a:t>
            </a:r>
            <a:r>
              <a:rPr lang="en-US" sz="2000" dirty="0" smtClean="0"/>
              <a:t>Serial Mode </a:t>
            </a:r>
            <a:r>
              <a:rPr lang="en-US" sz="2000" dirty="0"/>
              <a:t>to Configure the Xilinx Spartan 3 XC3S50 FPGA </a:t>
            </a:r>
            <a:r>
              <a:rPr lang="en-US" sz="2000" dirty="0" smtClean="0"/>
              <a:t>Using Advantest </a:t>
            </a:r>
            <a:r>
              <a:rPr lang="en-US" sz="2000" dirty="0"/>
              <a:t>T2000 Tester,” in Technical report, Auburn University</a:t>
            </a:r>
            <a:r>
              <a:rPr lang="en-US" sz="2000" dirty="0" smtClean="0"/>
              <a:t>, 2011</a:t>
            </a:r>
            <a:r>
              <a:rPr lang="en-US" sz="2000" dirty="0"/>
              <a:t>. </a:t>
            </a:r>
            <a:endParaRPr lang="en-US" sz="2000" dirty="0" smtClean="0"/>
          </a:p>
          <a:p>
            <a:r>
              <a:rPr lang="en-US" sz="2000" dirty="0" smtClean="0"/>
              <a:t>P</a:t>
            </a:r>
            <a:r>
              <a:rPr lang="en-US" sz="2000" dirty="0"/>
              <a:t>. Venkataramani, S. Sindia, and V. D. Agrawal, “Finding Best Voltage and Frequency to Shorten Power-Constrained Test Time,” in Proc. 31st IEEE VLSI Test Symp., Apr. 2013, pp.19-24</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18</a:t>
            </a:fld>
            <a:endParaRPr lang="en-US" dirty="0">
              <a:solidFill>
                <a:prstClr val="black">
                  <a:tint val="75000"/>
                </a:prstClr>
              </a:solidFill>
            </a:endParaRPr>
          </a:p>
        </p:txBody>
      </p:sp>
    </p:spTree>
    <p:extLst>
      <p:ext uri="{BB962C8B-B14F-4D97-AF65-F5344CB8AC3E}">
        <p14:creationId xmlns:p14="http://schemas.microsoft.com/office/powerpoint/2010/main" val="4092627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17197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Overview</a:t>
            </a:r>
            <a:endParaRPr lang="en-US" dirty="0" smtClean="0"/>
          </a:p>
        </p:txBody>
      </p:sp>
      <p:sp>
        <p:nvSpPr>
          <p:cNvPr id="4099" name="Rectangle 3"/>
          <p:cNvSpPr>
            <a:spLocks noGrp="1" noChangeArrowheads="1"/>
          </p:cNvSpPr>
          <p:nvPr>
            <p:ph type="body" idx="1"/>
          </p:nvPr>
        </p:nvSpPr>
        <p:spPr/>
        <p:txBody>
          <a:bodyPr/>
          <a:lstStyle/>
          <a:p>
            <a:r>
              <a:rPr lang="en-US" dirty="0" smtClean="0"/>
              <a:t>Background</a:t>
            </a:r>
          </a:p>
          <a:p>
            <a:r>
              <a:rPr lang="en-US" dirty="0" smtClean="0"/>
              <a:t>Problem </a:t>
            </a:r>
            <a:r>
              <a:rPr lang="en-US" dirty="0"/>
              <a:t>Statement</a:t>
            </a:r>
          </a:p>
          <a:p>
            <a:r>
              <a:rPr lang="en-US" dirty="0"/>
              <a:t>Algorithm &amp; Implementation</a:t>
            </a:r>
          </a:p>
          <a:p>
            <a:r>
              <a:rPr lang="en-US" dirty="0"/>
              <a:t>Results</a:t>
            </a:r>
          </a:p>
          <a:p>
            <a:r>
              <a:rPr lang="en-US" dirty="0"/>
              <a:t>Conclusion</a:t>
            </a:r>
          </a:p>
        </p:txBody>
      </p:sp>
      <p:sp>
        <p:nvSpPr>
          <p:cNvPr id="2" name="Slide Number Placeholder 1"/>
          <p:cNvSpPr>
            <a:spLocks noGrp="1"/>
          </p:cNvSpPr>
          <p:nvPr>
            <p:ph type="sldNum" sz="quarter" idx="12"/>
          </p:nvPr>
        </p:nvSpPr>
        <p:spPr/>
        <p:txBody>
          <a:bodyPr/>
          <a:lstStyle/>
          <a:p>
            <a:pPr>
              <a:defRPr/>
            </a:pPr>
            <a:fld id="{18E38A40-BC41-47D9-9145-D5EEC1F274E9}"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967" y="354768"/>
            <a:ext cx="7772400" cy="613347"/>
          </a:xfrm>
        </p:spPr>
        <p:txBody>
          <a:bodyPr/>
          <a:lstStyle/>
          <a:p>
            <a:r>
              <a:rPr lang="en-US" dirty="0" smtClean="0"/>
              <a:t>Background - Aperiodic </a:t>
            </a:r>
            <a:r>
              <a:rPr lang="en-US" dirty="0"/>
              <a:t>clock </a:t>
            </a:r>
            <a:r>
              <a:rPr lang="en-US" dirty="0" smtClean="0"/>
              <a:t>test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9882" y="968115"/>
                <a:ext cx="8799225" cy="5387715"/>
              </a:xfrm>
            </p:spPr>
            <p:txBody>
              <a:bodyPr>
                <a:noAutofit/>
              </a:bodyPr>
              <a:lstStyle/>
              <a:p>
                <a:r>
                  <a:rPr lang="en-US" sz="2200" dirty="0"/>
                  <a:t>Each </a:t>
                </a:r>
                <a:r>
                  <a:rPr lang="en-US" sz="2200" dirty="0" smtClean="0"/>
                  <a:t>clock interval can </a:t>
                </a:r>
                <a:r>
                  <a:rPr lang="en-US" sz="2200" dirty="0"/>
                  <a:t>be either structure constrained or power constrained, i.e.,</a:t>
                </a:r>
              </a:p>
              <a:p>
                <a:pPr marL="0" indent="0">
                  <a:buNone/>
                </a:pPr>
                <a14:m>
                  <m:oMathPara xmlns:m="http://schemas.openxmlformats.org/officeDocument/2006/math">
                    <m:oMathParaPr>
                      <m:jc m:val="centerGroup"/>
                    </m:oMathParaPr>
                    <m:oMath xmlns:m="http://schemas.openxmlformats.org/officeDocument/2006/math">
                      <m:r>
                        <a:rPr lang="en-US" sz="2200" i="1">
                          <a:latin typeface="Cambria Math"/>
                        </a:rPr>
                        <m:t>𝑇</m:t>
                      </m:r>
                      <m:r>
                        <a:rPr lang="en-US" sz="2200" i="1" baseline="-25000">
                          <a:latin typeface="Cambria Math"/>
                        </a:rPr>
                        <m:t>𝑖</m:t>
                      </m:r>
                      <m:r>
                        <a:rPr lang="en-US" sz="2200" i="1">
                          <a:latin typeface="Cambria Math"/>
                        </a:rPr>
                        <m:t>=</m:t>
                      </m:r>
                      <m:func>
                        <m:funcPr>
                          <m:ctrlPr>
                            <a:rPr lang="en-US" sz="2200" i="1">
                              <a:latin typeface="Cambria Math" panose="02040503050406030204" pitchFamily="18" charset="0"/>
                            </a:rPr>
                          </m:ctrlPr>
                        </m:funcPr>
                        <m:fName>
                          <m:r>
                            <m:rPr>
                              <m:sty m:val="p"/>
                            </m:rPr>
                            <a:rPr lang="en-US" sz="2200">
                              <a:latin typeface="Cambria Math"/>
                            </a:rPr>
                            <m:t>max</m:t>
                          </m:r>
                        </m:fName>
                        <m:e>
                          <m:r>
                            <a:rPr lang="en-US" sz="2200" i="1">
                              <a:latin typeface="Cambria Math"/>
                            </a:rPr>
                            <m:t>{</m:t>
                          </m:r>
                          <m:sSub>
                            <m:sSubPr>
                              <m:ctrlPr>
                                <a:rPr lang="en-US" sz="2200" i="1">
                                  <a:latin typeface="Cambria Math" panose="02040503050406030204" pitchFamily="18" charset="0"/>
                                </a:rPr>
                              </m:ctrlPr>
                            </m:sSubPr>
                            <m:e>
                              <m:r>
                                <a:rPr lang="en-US" sz="2200" i="1">
                                  <a:latin typeface="Cambria Math"/>
                                </a:rPr>
                                <m:t>𝑇</m:t>
                              </m:r>
                            </m:e>
                            <m:sub>
                              <m:r>
                                <a:rPr lang="en-US" sz="2200" i="1">
                                  <a:latin typeface="Cambria Math"/>
                                </a:rPr>
                                <m:t>𝑆𝑇𝑅𝑈𝐶𝑇𝑈𝑅𝐸</m:t>
                              </m:r>
                            </m:sub>
                          </m:sSub>
                          <m:r>
                            <a:rPr lang="en-US" sz="2200" i="1">
                              <a:latin typeface="Cambria Math"/>
                            </a:rPr>
                            <m:t>, </m:t>
                          </m:r>
                          <m:f>
                            <m:fPr>
                              <m:ctrlPr>
                                <a:rPr lang="en-US" sz="2200" i="1">
                                  <a:latin typeface="Cambria Math" panose="02040503050406030204" pitchFamily="18" charset="0"/>
                                </a:rPr>
                              </m:ctrlPr>
                            </m:fPr>
                            <m:num>
                              <m:r>
                                <a:rPr lang="en-US" sz="2200" i="1">
                                  <a:latin typeface="Cambria Math"/>
                                </a:rPr>
                                <m:t>𝐸</m:t>
                              </m:r>
                              <m:r>
                                <a:rPr lang="en-US" sz="2200" i="1" baseline="-25000">
                                  <a:latin typeface="Cambria Math"/>
                                </a:rPr>
                                <m:t>𝑖</m:t>
                              </m:r>
                            </m:num>
                            <m:den>
                              <m:r>
                                <a:rPr lang="en-US" sz="2200" i="1">
                                  <a:latin typeface="Cambria Math"/>
                                </a:rPr>
                                <m:t>𝑃</m:t>
                              </m:r>
                              <m:r>
                                <a:rPr lang="en-US" sz="2200" i="1" baseline="-25000">
                                  <a:latin typeface="Cambria Math"/>
                                </a:rPr>
                                <m:t>𝑀𝐴𝑋𝑓𝑢𝑛𝑐</m:t>
                              </m:r>
                            </m:den>
                          </m:f>
                          <m:r>
                            <a:rPr lang="en-US" sz="2200" i="1">
                              <a:latin typeface="Cambria Math"/>
                            </a:rPr>
                            <m:t>}</m:t>
                          </m:r>
                        </m:e>
                      </m:func>
                    </m:oMath>
                  </m:oMathPara>
                </a14:m>
                <a:endParaRPr lang="en-US" sz="2200" dirty="0"/>
              </a:p>
              <a:p>
                <a:pPr marL="0" indent="0">
                  <a:buNone/>
                </a:pPr>
                <a:r>
                  <a:rPr lang="en-US" sz="2200" dirty="0"/>
                  <a:t>where, </a:t>
                </a:r>
              </a:p>
              <a:p>
                <a:pPr marL="0" indent="0">
                  <a:buNone/>
                </a:pPr>
                <a:r>
                  <a:rPr lang="en-US" sz="2200" i="1" dirty="0"/>
                  <a:t>		T</a:t>
                </a:r>
                <a:r>
                  <a:rPr lang="en-US" sz="2200" i="1" baseline="-25000" dirty="0"/>
                  <a:t>i</a:t>
                </a:r>
                <a:r>
                  <a:rPr lang="en-US" sz="2200" dirty="0"/>
                  <a:t> is the clock interval of each test cycle</a:t>
                </a:r>
              </a:p>
              <a:p>
                <a:pPr marL="0" indent="0">
                  <a:buNone/>
                </a:pPr>
                <a:r>
                  <a:rPr lang="en-US" sz="2200" i="1" dirty="0"/>
                  <a:t>		E</a:t>
                </a:r>
                <a:r>
                  <a:rPr lang="en-US" sz="2200" i="1" baseline="-25000" dirty="0"/>
                  <a:t>i</a:t>
                </a:r>
                <a:r>
                  <a:rPr lang="en-US" sz="2200" dirty="0"/>
                  <a:t> is the energy dissipated by each cycle</a:t>
                </a:r>
              </a:p>
              <a:p>
                <a:r>
                  <a:rPr lang="en-US" sz="2200" dirty="0" smtClean="0"/>
                  <a:t>Each cycle </a:t>
                </a:r>
                <a:r>
                  <a:rPr lang="en-US" sz="2200" dirty="0"/>
                  <a:t>may not use exactly the same period as its neighboring </a:t>
                </a:r>
                <a:r>
                  <a:rPr lang="en-US" sz="2200" dirty="0" smtClean="0"/>
                  <a:t>cycle</a:t>
                </a:r>
                <a:endParaRPr lang="en-US" sz="2200" dirty="0"/>
              </a:p>
              <a:p>
                <a:r>
                  <a:rPr lang="en-US" sz="2200" dirty="0"/>
                  <a:t>For </a:t>
                </a:r>
                <a:r>
                  <a:rPr lang="en-US" sz="2200" dirty="0" smtClean="0"/>
                  <a:t>a </a:t>
                </a:r>
                <a:r>
                  <a:rPr lang="en-US" sz="2200" dirty="0"/>
                  <a:t>given </a:t>
                </a:r>
                <a:r>
                  <a:rPr lang="en-US" sz="2200" dirty="0" smtClean="0"/>
                  <a:t>voltage, aperiodic test runs </a:t>
                </a:r>
                <a:r>
                  <a:rPr lang="en-US" sz="2200" dirty="0"/>
                  <a:t>faster than the periodic clock </a:t>
                </a:r>
                <a:r>
                  <a:rPr lang="en-US" sz="2200" dirty="0" smtClean="0"/>
                  <a:t>test</a:t>
                </a:r>
                <a:endParaRPr lang="en-US" sz="2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9882" y="968115"/>
                <a:ext cx="8799225" cy="5387715"/>
              </a:xfrm>
              <a:blipFill rotWithShape="0">
                <a:blip r:embed="rId3"/>
                <a:stretch>
                  <a:fillRect l="-832" r="-1663"/>
                </a:stretch>
              </a:blipFill>
            </p:spPr>
            <p:txBody>
              <a:bodyPr/>
              <a:lstStyle/>
              <a:p>
                <a:r>
                  <a:rPr lang="en-US">
                    <a:noFill/>
                  </a:rPr>
                  <a:t> </a:t>
                </a:r>
              </a:p>
            </p:txBody>
          </p:sp>
        </mc:Fallback>
      </mc:AlternateContent>
      <p:sp>
        <p:nvSpPr>
          <p:cNvPr id="6" name="Slide Number Placeholder 5"/>
          <p:cNvSpPr>
            <a:spLocks noGrp="1"/>
          </p:cNvSpPr>
          <p:nvPr>
            <p:ph type="sldNum" sz="quarter" idx="12"/>
          </p:nvPr>
        </p:nvSpPr>
        <p:spPr/>
        <p:txBody>
          <a:bodyPr/>
          <a:lstStyle/>
          <a:p>
            <a:fld id="{40EB72A5-43FC-4C30-BD45-52A6F6FDC8D3}" type="slidenum">
              <a:rPr lang="en-US" smtClean="0"/>
              <a:t>3</a:t>
            </a:fld>
            <a:endParaRPr lang="en-US" dirty="0"/>
          </a:p>
        </p:txBody>
      </p:sp>
    </p:spTree>
    <p:extLst>
      <p:ext uri="{BB962C8B-B14F-4D97-AF65-F5344CB8AC3E}">
        <p14:creationId xmlns:p14="http://schemas.microsoft.com/office/powerpoint/2010/main" val="4035952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104932" y="838200"/>
            <a:ext cx="8904158" cy="5742482"/>
          </a:xfrm>
        </p:spPr>
        <p:txBody>
          <a:bodyPr>
            <a:normAutofit fontScale="92500" lnSpcReduction="10000"/>
          </a:bodyPr>
          <a:lstStyle/>
          <a:p>
            <a:r>
              <a:rPr lang="en-US" dirty="0" smtClean="0"/>
              <a:t>Aperiodic </a:t>
            </a:r>
            <a:r>
              <a:rPr lang="en-US" dirty="0"/>
              <a:t>clock </a:t>
            </a:r>
            <a:r>
              <a:rPr lang="en-US" dirty="0" smtClean="0"/>
              <a:t>reduces </a:t>
            </a:r>
            <a:r>
              <a:rPr lang="en-US" dirty="0"/>
              <a:t>test </a:t>
            </a:r>
            <a:r>
              <a:rPr lang="en-US" dirty="0" smtClean="0"/>
              <a:t>time </a:t>
            </a:r>
          </a:p>
          <a:p>
            <a:r>
              <a:rPr lang="en-US" dirty="0" smtClean="0"/>
              <a:t>Ideal:</a:t>
            </a:r>
          </a:p>
          <a:p>
            <a:pPr lvl="1"/>
            <a:r>
              <a:rPr lang="en-US" dirty="0" smtClean="0"/>
              <a:t> for </a:t>
            </a:r>
            <a:r>
              <a:rPr lang="en-US" dirty="0"/>
              <a:t>a test </a:t>
            </a:r>
            <a:r>
              <a:rPr lang="en-US" dirty="0" smtClean="0"/>
              <a:t>that is </a:t>
            </a:r>
            <a:r>
              <a:rPr lang="en-US" dirty="0"/>
              <a:t>n cycles long, the test time is minimum when the </a:t>
            </a:r>
            <a:r>
              <a:rPr lang="en-US" dirty="0" smtClean="0"/>
              <a:t>CUT is </a:t>
            </a:r>
            <a:r>
              <a:rPr lang="en-US" dirty="0"/>
              <a:t>tested with n different </a:t>
            </a:r>
            <a:r>
              <a:rPr lang="en-US" dirty="0" smtClean="0"/>
              <a:t>frequencies</a:t>
            </a:r>
          </a:p>
          <a:p>
            <a:r>
              <a:rPr lang="en-US" dirty="0" smtClean="0"/>
              <a:t>Reality:</a:t>
            </a:r>
          </a:p>
          <a:p>
            <a:pPr lvl="1"/>
            <a:r>
              <a:rPr lang="en-US" dirty="0" smtClean="0"/>
              <a:t>The </a:t>
            </a:r>
            <a:r>
              <a:rPr lang="en-US" dirty="0"/>
              <a:t>ATE generates only a limited number of </a:t>
            </a:r>
            <a:r>
              <a:rPr lang="en-US" dirty="0" smtClean="0"/>
              <a:t>frequencies</a:t>
            </a:r>
          </a:p>
          <a:p>
            <a:pPr lvl="1"/>
            <a:r>
              <a:rPr lang="en-US" dirty="0" smtClean="0"/>
              <a:t>n different frequencies may not be necessary to achieve maximum reduction in test time</a:t>
            </a:r>
          </a:p>
          <a:p>
            <a:r>
              <a:rPr lang="en-US" dirty="0" smtClean="0"/>
              <a:t>Algorithm to determine </a:t>
            </a:r>
            <a:r>
              <a:rPr lang="en-US" dirty="0"/>
              <a:t>an optimum set of frequencies </a:t>
            </a:r>
            <a:r>
              <a:rPr lang="en-US" dirty="0" smtClean="0"/>
              <a:t>is needed</a:t>
            </a:r>
          </a:p>
        </p:txBody>
      </p:sp>
      <p:sp>
        <p:nvSpPr>
          <p:cNvPr id="6" name="Slide Number Placeholder 5"/>
          <p:cNvSpPr>
            <a:spLocks noGrp="1"/>
          </p:cNvSpPr>
          <p:nvPr>
            <p:ph type="sldNum" sz="quarter" idx="12"/>
          </p:nvPr>
        </p:nvSpPr>
        <p:spPr/>
        <p:txBody>
          <a:bodyPr/>
          <a:lstStyle/>
          <a:p>
            <a:fld id="{6397D6EB-3E24-4788-A995-03BDCAC9BB93}"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2006021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Optimisation</a:t>
            </a:r>
            <a:r>
              <a:rPr lang="en-US" dirty="0" smtClean="0"/>
              <a:t> Problem</a:t>
            </a:r>
            <a:endParaRPr lang="en-US" dirty="0"/>
          </a:p>
        </p:txBody>
      </p:sp>
      <p:sp>
        <p:nvSpPr>
          <p:cNvPr id="3" name="Content Placeholder 2"/>
          <p:cNvSpPr>
            <a:spLocks noGrp="1"/>
          </p:cNvSpPr>
          <p:nvPr>
            <p:ph idx="1"/>
          </p:nvPr>
        </p:nvSpPr>
        <p:spPr>
          <a:xfrm>
            <a:off x="329785" y="1229194"/>
            <a:ext cx="8559382" cy="5476406"/>
          </a:xfrm>
        </p:spPr>
        <p:txBody>
          <a:bodyPr/>
          <a:lstStyle/>
          <a:p>
            <a:pPr marL="0" indent="0">
              <a:buNone/>
            </a:pPr>
            <a:endParaRPr lang="fr-FR" dirty="0" smtClean="0"/>
          </a:p>
          <a:p>
            <a:r>
              <a:rPr lang="fr-FR" dirty="0" smtClean="0"/>
              <a:t>Total </a:t>
            </a:r>
            <a:r>
              <a:rPr lang="fr-FR" dirty="0"/>
              <a:t>Test Time </a:t>
            </a:r>
            <a:r>
              <a:rPr lang="fr-FR" dirty="0" smtClean="0"/>
              <a:t>=</a:t>
            </a:r>
            <a:r>
              <a:rPr lang="en-US" dirty="0" smtClean="0"/>
              <a:t> </a:t>
            </a:r>
            <a:r>
              <a:rPr lang="en-US" altLang="en-US" dirty="0" smtClean="0"/>
              <a:t>∑</a:t>
            </a:r>
            <a:r>
              <a:rPr lang="en-US" altLang="en-US" baseline="60000" dirty="0" err="1" smtClean="0"/>
              <a:t>k</a:t>
            </a:r>
            <a:r>
              <a:rPr lang="en-US" altLang="en-US" baseline="-50000" dirty="0" err="1" smtClean="0"/>
              <a:t>i</a:t>
            </a:r>
            <a:r>
              <a:rPr lang="en-US" altLang="en-US" baseline="-50000" dirty="0" smtClean="0"/>
              <a:t>=1</a:t>
            </a:r>
            <a:r>
              <a:rPr lang="en-US" altLang="en-US" baseline="50000" dirty="0" smtClean="0"/>
              <a:t> </a:t>
            </a:r>
            <a:r>
              <a:rPr lang="en-US" altLang="en-US" dirty="0" err="1" smtClean="0"/>
              <a:t>n</a:t>
            </a:r>
            <a:r>
              <a:rPr lang="en-US" altLang="en-US" baseline="-25000" dirty="0" err="1" smtClean="0"/>
              <a:t>i</a:t>
            </a:r>
            <a:r>
              <a:rPr lang="en-US" altLang="en-US" baseline="-25000" dirty="0" smtClean="0"/>
              <a:t> </a:t>
            </a:r>
            <a:r>
              <a:rPr lang="en-US" altLang="en-US" dirty="0"/>
              <a:t>t</a:t>
            </a:r>
            <a:r>
              <a:rPr lang="en-US" altLang="en-US" baseline="-25000" dirty="0" smtClean="0"/>
              <a:t>i </a:t>
            </a:r>
            <a:r>
              <a:rPr lang="en-US" dirty="0" smtClean="0"/>
              <a:t> where </a:t>
            </a:r>
            <a:r>
              <a:rPr lang="en-US" altLang="en-US" dirty="0" err="1"/>
              <a:t>n</a:t>
            </a:r>
            <a:r>
              <a:rPr lang="en-US" altLang="en-US" baseline="-25000" dirty="0" err="1"/>
              <a:t>i</a:t>
            </a:r>
            <a:r>
              <a:rPr lang="en-US" dirty="0" smtClean="0"/>
              <a:t> is number </a:t>
            </a:r>
            <a:r>
              <a:rPr lang="en-US" dirty="0"/>
              <a:t>of cycles at the period </a:t>
            </a:r>
            <a:r>
              <a:rPr lang="en-US" dirty="0" smtClean="0"/>
              <a:t>t</a:t>
            </a:r>
            <a:r>
              <a:rPr lang="en-US" altLang="en-US" baseline="-25000" dirty="0" smtClean="0"/>
              <a:t>i </a:t>
            </a:r>
          </a:p>
          <a:p>
            <a:r>
              <a:rPr lang="en-US" altLang="en-US" dirty="0" smtClean="0"/>
              <a:t>k is the number of different frequencies the ATE allows</a:t>
            </a:r>
          </a:p>
          <a:p>
            <a:r>
              <a:rPr lang="en-US" altLang="en-US" dirty="0" smtClean="0"/>
              <a:t>t</a:t>
            </a:r>
            <a:r>
              <a:rPr lang="en-US" altLang="en-US" baseline="-25000" dirty="0" smtClean="0"/>
              <a:t>i</a:t>
            </a:r>
            <a:r>
              <a:rPr lang="en-US" altLang="en-US" dirty="0" smtClean="0"/>
              <a:t> has to be determined </a:t>
            </a:r>
          </a:p>
          <a:p>
            <a:endParaRPr lang="en-US" altLang="en-US" baseline="-25000" dirty="0" smtClean="0"/>
          </a:p>
          <a:p>
            <a:endParaRPr lang="en-US" altLang="en-US" baseline="-25000" dirty="0" smtClean="0"/>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6397D6EB-3E24-4788-A995-03BDCAC9BB93}"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241993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Optimisation</a:t>
            </a:r>
            <a:r>
              <a:rPr lang="en-US" dirty="0"/>
              <a:t> Problem</a:t>
            </a:r>
          </a:p>
        </p:txBody>
      </p:sp>
      <p:sp>
        <p:nvSpPr>
          <p:cNvPr id="3" name="Content Placeholder 2"/>
          <p:cNvSpPr>
            <a:spLocks noGrp="1"/>
          </p:cNvSpPr>
          <p:nvPr>
            <p:ph idx="1"/>
          </p:nvPr>
        </p:nvSpPr>
        <p:spPr/>
        <p:txBody>
          <a:bodyPr/>
          <a:lstStyle/>
          <a:p>
            <a:r>
              <a:rPr lang="en-US" dirty="0"/>
              <a:t>Combinatorial </a:t>
            </a:r>
            <a:r>
              <a:rPr lang="en-US" dirty="0" err="1"/>
              <a:t>optimisation</a:t>
            </a:r>
            <a:r>
              <a:rPr lang="en-US" dirty="0"/>
              <a:t> problem in the discrete domain</a:t>
            </a:r>
          </a:p>
          <a:p>
            <a:r>
              <a:rPr lang="en-US" dirty="0"/>
              <a:t>NP-complete problem</a:t>
            </a:r>
          </a:p>
          <a:p>
            <a:r>
              <a:rPr lang="en-US" dirty="0"/>
              <a:t>Using heuristics the NP-complete problem is solved in polynomial-time to find near-optimal solutions</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8E38A40-BC41-47D9-9145-D5EEC1F274E9}" type="slidenum">
              <a:rPr lang="en-US" smtClean="0"/>
              <a:pPr>
                <a:defRPr/>
              </a:pPr>
              <a:t>6</a:t>
            </a:fld>
            <a:endParaRPr lang="en-US" dirty="0"/>
          </a:p>
        </p:txBody>
      </p:sp>
    </p:spTree>
    <p:extLst>
      <p:ext uri="{BB962C8B-B14F-4D97-AF65-F5344CB8AC3E}">
        <p14:creationId xmlns:p14="http://schemas.microsoft.com/office/powerpoint/2010/main" val="387732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Greedy Algorithm</a:t>
            </a:r>
            <a:endParaRPr lang="en-US" dirty="0"/>
          </a:p>
        </p:txBody>
      </p:sp>
      <p:sp>
        <p:nvSpPr>
          <p:cNvPr id="3" name="Content Placeholder 2"/>
          <p:cNvSpPr>
            <a:spLocks noGrp="1"/>
          </p:cNvSpPr>
          <p:nvPr>
            <p:ph idx="1"/>
          </p:nvPr>
        </p:nvSpPr>
        <p:spPr>
          <a:xfrm>
            <a:off x="119921" y="1109272"/>
            <a:ext cx="8904158" cy="5596328"/>
          </a:xfrm>
        </p:spPr>
        <p:txBody>
          <a:bodyPr>
            <a:noAutofit/>
          </a:bodyPr>
          <a:lstStyle/>
          <a:p>
            <a:r>
              <a:rPr lang="en-US" dirty="0" smtClean="0"/>
              <a:t>Locally </a:t>
            </a:r>
            <a:r>
              <a:rPr lang="en-US" dirty="0"/>
              <a:t>optimal choice that looks best at each stage. </a:t>
            </a:r>
            <a:endParaRPr lang="en-US" dirty="0" smtClean="0"/>
          </a:p>
          <a:p>
            <a:r>
              <a:rPr lang="en-US" dirty="0" smtClean="0"/>
              <a:t>Does </a:t>
            </a:r>
            <a:r>
              <a:rPr lang="en-US" dirty="0"/>
              <a:t>not always yield optimal </a:t>
            </a:r>
            <a:r>
              <a:rPr lang="en-US" dirty="0" smtClean="0"/>
              <a:t>solutions.</a:t>
            </a:r>
          </a:p>
          <a:p>
            <a:r>
              <a:rPr lang="en-US" dirty="0" smtClean="0"/>
              <a:t>May </a:t>
            </a:r>
            <a:r>
              <a:rPr lang="en-US" dirty="0"/>
              <a:t>yield locally optimal solutions that approximate a global optimal solution</a:t>
            </a:r>
            <a:r>
              <a:rPr lang="en-US" dirty="0" smtClean="0"/>
              <a:t>.</a:t>
            </a:r>
          </a:p>
          <a:p>
            <a:r>
              <a:rPr lang="en-US" dirty="0" smtClean="0"/>
              <a:t>One optimum </a:t>
            </a:r>
            <a:r>
              <a:rPr lang="en-US" dirty="0"/>
              <a:t>clock period is found by one iteration over all the n </a:t>
            </a:r>
            <a:r>
              <a:rPr lang="en-US" dirty="0" smtClean="0"/>
              <a:t>different </a:t>
            </a:r>
            <a:r>
              <a:rPr lang="en-US" dirty="0"/>
              <a:t>clock </a:t>
            </a:r>
            <a:r>
              <a:rPr lang="en-US" dirty="0" smtClean="0"/>
              <a:t>intervals, to find which clock interval minimises the test time.</a:t>
            </a:r>
          </a:p>
          <a:p>
            <a:r>
              <a:rPr lang="en-US" dirty="0" smtClean="0"/>
              <a:t>Subsequent clocks are found one at each step.</a:t>
            </a:r>
          </a:p>
          <a:p>
            <a:r>
              <a:rPr lang="en-US" dirty="0" smtClean="0"/>
              <a:t>Clocks found at the previous step are unaltered.</a:t>
            </a:r>
          </a:p>
        </p:txBody>
      </p:sp>
      <p:sp>
        <p:nvSpPr>
          <p:cNvPr id="6" name="Slide Number Placeholder 5"/>
          <p:cNvSpPr>
            <a:spLocks noGrp="1"/>
          </p:cNvSpPr>
          <p:nvPr>
            <p:ph type="sldNum" sz="quarter" idx="12"/>
          </p:nvPr>
        </p:nvSpPr>
        <p:spPr/>
        <p:txBody>
          <a:bodyPr/>
          <a:lstStyle/>
          <a:p>
            <a:fld id="{6397D6EB-3E24-4788-A995-03BDCAC9BB93}"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2014518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Three other algorithms are implemented</a:t>
            </a:r>
          </a:p>
          <a:p>
            <a:pPr lvl="1"/>
            <a:r>
              <a:rPr lang="en-US" dirty="0" smtClean="0"/>
              <a:t>Iterated </a:t>
            </a:r>
            <a:r>
              <a:rPr lang="en-US" dirty="0"/>
              <a:t>L</a:t>
            </a:r>
            <a:r>
              <a:rPr lang="en-US" dirty="0" smtClean="0"/>
              <a:t>ocal Search</a:t>
            </a:r>
          </a:p>
          <a:p>
            <a:pPr lvl="1"/>
            <a:r>
              <a:rPr lang="en-US" dirty="0"/>
              <a:t>Directed Search</a:t>
            </a:r>
          </a:p>
          <a:p>
            <a:pPr lvl="1"/>
            <a:r>
              <a:rPr lang="en-US" dirty="0"/>
              <a:t>Simulated </a:t>
            </a:r>
            <a:r>
              <a:rPr lang="en-US" dirty="0" smtClean="0"/>
              <a:t>Annealing</a:t>
            </a:r>
          </a:p>
          <a:p>
            <a:r>
              <a:rPr lang="en-US" dirty="0" smtClean="0"/>
              <a:t>Solutions obtained converge to the </a:t>
            </a:r>
            <a:r>
              <a:rPr lang="en-US" dirty="0"/>
              <a:t>solutions of the greedy algorithm.</a:t>
            </a:r>
            <a:endParaRPr lang="en-US" dirty="0" smtClean="0"/>
          </a:p>
          <a:p>
            <a:endParaRPr lang="en-US" dirty="0" smtClean="0"/>
          </a:p>
        </p:txBody>
      </p:sp>
      <p:sp>
        <p:nvSpPr>
          <p:cNvPr id="5" name="Slide Number Placeholder 4"/>
          <p:cNvSpPr>
            <a:spLocks noGrp="1"/>
          </p:cNvSpPr>
          <p:nvPr>
            <p:ph type="sldNum" sz="quarter" idx="12"/>
          </p:nvPr>
        </p:nvSpPr>
        <p:spPr/>
        <p:txBody>
          <a:bodyPr/>
          <a:lstStyle/>
          <a:p>
            <a:fld id="{6397D6EB-3E24-4788-A995-03BDCAC9BB93}"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829786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599"/>
            <a:ext cx="7772400" cy="1120515"/>
          </a:xfrm>
        </p:spPr>
        <p:txBody>
          <a:bodyPr>
            <a:noAutofit/>
          </a:bodyPr>
          <a:lstStyle/>
          <a:p>
            <a:r>
              <a:rPr lang="en-US" dirty="0"/>
              <a:t>Normalised Test Time of s1238 obtained by the greedy algorithm</a:t>
            </a:r>
          </a:p>
        </p:txBody>
      </p:sp>
      <p:sp>
        <p:nvSpPr>
          <p:cNvPr id="4" name="Slide Number Placeholder 3"/>
          <p:cNvSpPr>
            <a:spLocks noGrp="1"/>
          </p:cNvSpPr>
          <p:nvPr>
            <p:ph type="sldNum" sz="quarter" idx="12"/>
          </p:nvPr>
        </p:nvSpPr>
        <p:spPr/>
        <p:txBody>
          <a:bodyPr/>
          <a:lstStyle/>
          <a:p>
            <a:fld id="{6397D6EB-3E24-4788-A995-03BDCAC9BB93}" type="slidenum">
              <a:rPr lang="en-US" smtClean="0">
                <a:solidFill>
                  <a:prstClr val="black">
                    <a:tint val="75000"/>
                  </a:prstClr>
                </a:solidFill>
              </a:rPr>
              <a:pPr/>
              <a:t>9</a:t>
            </a:fld>
            <a:endParaRPr lang="en-US" dirty="0">
              <a:solidFill>
                <a:prstClr val="black">
                  <a:tint val="75000"/>
                </a:prstClr>
              </a:solidFill>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4563" y="1514007"/>
            <a:ext cx="7160342" cy="4931763"/>
          </a:xfrm>
        </p:spPr>
      </p:pic>
    </p:spTree>
    <p:extLst>
      <p:ext uri="{BB962C8B-B14F-4D97-AF65-F5344CB8AC3E}">
        <p14:creationId xmlns:p14="http://schemas.microsoft.com/office/powerpoint/2010/main" val="332868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
      <a:dk1>
        <a:srgbClr val="000000"/>
      </a:dk1>
      <a:lt1>
        <a:srgbClr val="114FFB"/>
      </a:lt1>
      <a:dk2>
        <a:srgbClr val="006B61"/>
      </a:dk2>
      <a:lt2>
        <a:srgbClr val="C0C0C0"/>
      </a:lt2>
      <a:accent1>
        <a:srgbClr val="FF00FF"/>
      </a:accent1>
      <a:accent2>
        <a:srgbClr val="00C0C0"/>
      </a:accent2>
      <a:accent3>
        <a:srgbClr val="AAB2FD"/>
      </a:accent3>
      <a:accent4>
        <a:srgbClr val="000000"/>
      </a:accent4>
      <a:accent5>
        <a:srgbClr val="FFAAFF"/>
      </a:accent5>
      <a:accent6>
        <a:srgbClr val="00AEAE"/>
      </a:accent6>
      <a:hlink>
        <a:srgbClr val="00C000"/>
      </a:hlink>
      <a:folHlink>
        <a:srgbClr val="800080"/>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Arial"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1265</TotalTime>
  <Pages>2</Pages>
  <Words>939</Words>
  <Application>Microsoft Office PowerPoint</Application>
  <PresentationFormat>On-screen Show (4:3)</PresentationFormat>
  <Paragraphs>113</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 Math</vt:lpstr>
      <vt:lpstr>Powerpoint Template</vt:lpstr>
      <vt:lpstr>Optimal Selection of ATE Frequencies for Test Time Reduction Using  Aperiodic Clock</vt:lpstr>
      <vt:lpstr>Overview</vt:lpstr>
      <vt:lpstr>Background - Aperiodic clock test</vt:lpstr>
      <vt:lpstr>Problem Statement</vt:lpstr>
      <vt:lpstr>The Optimisation Problem</vt:lpstr>
      <vt:lpstr>The Optimisation Problem</vt:lpstr>
      <vt:lpstr>Greedy Algorithm</vt:lpstr>
      <vt:lpstr>PowerPoint Presentation</vt:lpstr>
      <vt:lpstr>Normalised Test Time of s1238 obtained by the greedy algorithm</vt:lpstr>
      <vt:lpstr>Percentage of Reduction in Test time of the ISCAS ‘89 benchmarks, with 4, 10 and n frequencies</vt:lpstr>
      <vt:lpstr>Lower bound in aperiodic test time obtained with the greedy algorithm by simulating ISCAS '89 benchmark circuits.</vt:lpstr>
      <vt:lpstr>Normalised test time of the s1238 benchmark obtained through various algorithms</vt:lpstr>
      <vt:lpstr>S298 tested on the ATE T2000GS which allows 4 different frequencies </vt:lpstr>
      <vt:lpstr>Periodic clock test  ATE result for 540-cycle scan test of s298 benchmark circuit showing test cycles 15 to 45 with a clock of 500ns.</vt:lpstr>
      <vt:lpstr>Aperiodic clock test   ATE result for 540-cycle scan test of s298 benchmark circuit showing test cycles 15 to 66 with a clock periods of 219ns, 274ns, 342ns and 500ns.</vt:lpstr>
      <vt:lpstr>Conclusion</vt:lpstr>
      <vt:lpstr>Future Work</vt:lpstr>
      <vt:lpstr>References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Guide</dc:title>
  <dc:subject>ITC '08 Electronic presentation guide/template</dc:subject>
  <dc:creator>Art Downey</dc:creator>
  <dc:description>V6.0 4/28/03 1st 2003 version_x000d_
V7.0 2/25/03 1st 2004 version_x000d_
V7.2 8/9/03 XP version for 2004_x000d_
V8.0 7/12/05 New info for ITC 2005_x000d_
V9.1 08/16/06 New conf + fix typos_x000d_
V11.0 6/19/08 New conf</dc:description>
  <cp:lastModifiedBy>Sindhu Gunasekar</cp:lastModifiedBy>
  <cp:revision>266</cp:revision>
  <cp:lastPrinted>1998-05-12T14:00:08Z</cp:lastPrinted>
  <dcterms:created xsi:type="dcterms:W3CDTF">1996-01-26T05:25:42Z</dcterms:created>
  <dcterms:modified xsi:type="dcterms:W3CDTF">2014-05-08T06:42:08Z</dcterms:modified>
</cp:coreProperties>
</file>